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256" r:id="rId2"/>
    <p:sldId id="304" r:id="rId3"/>
    <p:sldId id="301" r:id="rId4"/>
    <p:sldId id="302" r:id="rId5"/>
    <p:sldId id="303" r:id="rId6"/>
    <p:sldId id="278" r:id="rId7"/>
    <p:sldId id="279" r:id="rId8"/>
    <p:sldId id="305" r:id="rId9"/>
    <p:sldId id="340" r:id="rId10"/>
    <p:sldId id="312" r:id="rId11"/>
    <p:sldId id="313" r:id="rId12"/>
    <p:sldId id="341" r:id="rId13"/>
    <p:sldId id="314" r:id="rId14"/>
    <p:sldId id="315" r:id="rId15"/>
    <p:sldId id="316" r:id="rId16"/>
    <p:sldId id="317" r:id="rId17"/>
    <p:sldId id="318" r:id="rId18"/>
    <p:sldId id="320" r:id="rId19"/>
    <p:sldId id="321" r:id="rId20"/>
    <p:sldId id="322" r:id="rId21"/>
    <p:sldId id="323" r:id="rId22"/>
    <p:sldId id="324" r:id="rId23"/>
    <p:sldId id="334" r:id="rId24"/>
    <p:sldId id="286" r:id="rId25"/>
    <p:sldId id="287" r:id="rId26"/>
    <p:sldId id="288" r:id="rId27"/>
    <p:sldId id="290" r:id="rId28"/>
    <p:sldId id="325" r:id="rId29"/>
    <p:sldId id="327" r:id="rId30"/>
    <p:sldId id="292" r:id="rId31"/>
    <p:sldId id="329" r:id="rId32"/>
    <p:sldId id="326" r:id="rId33"/>
    <p:sldId id="336" r:id="rId34"/>
    <p:sldId id="295" r:id="rId35"/>
    <p:sldId id="337" r:id="rId36"/>
    <p:sldId id="296" r:id="rId37"/>
    <p:sldId id="297" r:id="rId38"/>
    <p:sldId id="339" r:id="rId39"/>
    <p:sldId id="33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B1127F7-971D-4D8C-822A-0B6AA2790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2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EDC81-66E7-4897-8403-E82B4CCC6207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127F7-971D-4D8C-822A-0B6AA279021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127F7-971D-4D8C-822A-0B6AA279021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7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grpSp>
            <p:nvGrpSpPr>
              <p:cNvPr id="6148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6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7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9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0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sp>
            <p:nvSpPr>
              <p:cNvPr id="6200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6220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6209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0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6219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3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416364-FBC5-4F24-915B-E7A65D457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395E0-86D6-443F-BEB3-CB06B1C58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456E3-5D97-4514-AAFC-67087C0E6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884290-58A2-43BA-AEF7-A8A3799E0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7743E-6795-4F12-B3F7-0D311553E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B7C63-D172-4D00-87E1-9A2866C0E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C69E-F33B-452F-BA2C-401DB3A30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C7FA6-21B7-45A6-8B45-99C32B7D2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7819A-7B7F-40A6-AB8A-1A316E957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4B444-9ADF-4BB1-89F0-3AB63698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A17E-4F5B-4BC0-A87B-A25EB35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7130B-940B-4364-8B39-F0416FA61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4E296A7-359E-4FC1-A033-F5B513356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4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CA" dirty="0" smtClean="0"/>
              <a:t>Economics: 332 - 11</a:t>
            </a:r>
            <a:endParaRPr lang="en-US" dirty="0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0196EB-CC26-4A2E-B213-34F891959CBD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Regression with One </a:t>
            </a:r>
            <a:r>
              <a:rPr lang="en-US" dirty="0" err="1"/>
              <a:t>Regressor</a:t>
            </a:r>
            <a:endParaRPr lang="en-US" dirty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i="1" dirty="0" smtClean="0"/>
              <a:t>	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smtClean="0"/>
              <a:t>u</a:t>
            </a:r>
            <a:endParaRPr lang="en-US" sz="2800" dirty="0" smtClean="0"/>
          </a:p>
          <a:p>
            <a:r>
              <a:rPr lang="en-US" sz="2800" dirty="0" smtClean="0"/>
              <a:t>-Properties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425C-4175-46A8-970D-3F33F93E7602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Goodness-of-Fit: example</a:t>
            </a:r>
            <a:endParaRPr lang="en-US" dirty="0"/>
          </a:p>
        </p:txBody>
      </p:sp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3" y="1628800"/>
            <a:ext cx="283171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187624" y="2636912"/>
            <a:ext cx="7272808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Using the R-squared (rounded to four decimal places) reported for this equation, we can see how much of the variation in salary is actually explained by the return on equity.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 answer is: not much. The firm’s return on equity explains only about 1.3 percent of the variation in salaries for this sample of 209 CEOs.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That means that 98.7 percent of the salary variations for these CEOs is left unexplained!</a:t>
            </a:r>
            <a:r>
              <a:rPr lang="en-US" sz="1400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425C-4175-46A8-970D-3F33F93E760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Goodness-of-Fit: example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1187624" y="1916832"/>
            <a:ext cx="7272808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3200" dirty="0" smtClean="0">
                <a:solidFill>
                  <a:schemeClr val="tx1"/>
                </a:solidFill>
              </a:rPr>
              <a:t> In the voting outcome equation in,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3200" dirty="0" smtClean="0">
                <a:solidFill>
                  <a:schemeClr val="tx1"/>
                </a:solidFill>
              </a:rPr>
              <a:t>    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= 0.856.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3200" dirty="0" smtClean="0">
                <a:solidFill>
                  <a:schemeClr val="tx1"/>
                </a:solidFill>
              </a:rPr>
              <a:t> Thus, the share of campaign expenditures explains over 85 percent of the variation in the election outcomes for this sample.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Least Squares Assumptions </a:t>
            </a:r>
          </a:p>
        </p:txBody>
      </p:sp>
      <p:sp>
        <p:nvSpPr>
          <p:cNvPr id="160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>
                <a:ea typeface="ＭＳ Ｐゴシック" pitchFamily="34" charset="-128"/>
              </a:rPr>
              <a:t>What, in a precise sense, are the properties of the sampling distribution of the OLS estimator?  When will  be unbiased?  What is its variance?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ea typeface="ＭＳ Ｐゴシック" pitchFamily="34" charset="-128"/>
              </a:rPr>
              <a:t> To answer these questions, we need to make some assumptions about how </a:t>
            </a:r>
            <a:r>
              <a:rPr lang="en-US" sz="2800" i="1" dirty="0" smtClean="0">
                <a:ea typeface="ＭＳ Ｐゴシック" pitchFamily="34" charset="-128"/>
              </a:rPr>
              <a:t>Y</a:t>
            </a:r>
            <a:r>
              <a:rPr lang="en-US" sz="2800" dirty="0" smtClean="0">
                <a:ea typeface="ＭＳ Ｐゴシック" pitchFamily="34" charset="-128"/>
              </a:rPr>
              <a:t> and </a:t>
            </a:r>
            <a:r>
              <a:rPr lang="en-US" sz="2800" i="1" dirty="0" smtClean="0">
                <a:ea typeface="ＭＳ Ｐゴシック" pitchFamily="34" charset="-128"/>
              </a:rPr>
              <a:t>X</a:t>
            </a:r>
            <a:r>
              <a:rPr lang="en-US" sz="2800" dirty="0" smtClean="0">
                <a:ea typeface="ＭＳ Ｐゴシック" pitchFamily="34" charset="-128"/>
              </a:rPr>
              <a:t> are related to each other, and about how they are collected (the sampling scheme)</a:t>
            </a:r>
          </a:p>
          <a:p>
            <a:pPr marL="0" indent="0">
              <a:spcAft>
                <a:spcPts val="1800"/>
              </a:spcAft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1AA8425C-4175-46A8-970D-3F33F93E7602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Unbiasedness</a:t>
            </a:r>
            <a:r>
              <a:rPr lang="en-US" dirty="0"/>
              <a:t> of </a:t>
            </a:r>
            <a:r>
              <a:rPr lang="en-US" dirty="0" smtClean="0"/>
              <a:t>OLS: Mean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are the means and variances of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^ and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^?</a:t>
            </a:r>
            <a:endParaRPr lang="en-US" i="1" baseline="-25000" dirty="0" smtClean="0"/>
          </a:p>
          <a:p>
            <a:pPr>
              <a:lnSpc>
                <a:spcPct val="90000"/>
              </a:lnSpc>
            </a:pPr>
            <a:endParaRPr lang="en-US" i="1" baseline="-25000" dirty="0" smtClean="0"/>
          </a:p>
          <a:p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want</a:t>
            </a:r>
            <a:r>
              <a:rPr lang="fr-CA" dirty="0" smtClean="0"/>
              <a:t> </a:t>
            </a:r>
            <a:r>
              <a:rPr lang="fr-CA" i="1" dirty="0" smtClean="0"/>
              <a:t>              and               </a:t>
            </a:r>
            <a:endParaRPr lang="fr-CA" dirty="0" smtClean="0"/>
          </a:p>
          <a:p>
            <a:endParaRPr lang="en-CA" i="1" dirty="0" smtClean="0"/>
          </a:p>
          <a:p>
            <a:r>
              <a:rPr lang="en-US" dirty="0" smtClean="0"/>
              <a:t>This is called the </a:t>
            </a:r>
            <a:r>
              <a:rPr lang="en-US" dirty="0" err="1" smtClean="0"/>
              <a:t>unbiasedness</a:t>
            </a:r>
            <a:r>
              <a:rPr lang="en-US" dirty="0" smtClean="0"/>
              <a:t> property of the estimators.</a:t>
            </a:r>
            <a:endParaRPr lang="en-US" i="1" dirty="0" smtClean="0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1368152" cy="39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37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56992"/>
            <a:ext cx="1296144" cy="39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14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Unbiasedness</a:t>
            </a:r>
            <a:r>
              <a:rPr lang="en-US" dirty="0"/>
              <a:t> of </a:t>
            </a:r>
            <a:r>
              <a:rPr lang="en-US" dirty="0" smtClean="0"/>
              <a:t>OLS: Variance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want the variances of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^ and</a:t>
            </a:r>
            <a:r>
              <a:rPr lang="en-US" i="1" dirty="0" smtClean="0"/>
              <a:t>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^ </a:t>
            </a:r>
            <a:r>
              <a:rPr lang="en-US" dirty="0" smtClean="0"/>
              <a:t>to be small, so that we are not far from the truth (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,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).</a:t>
            </a:r>
            <a:endParaRPr lang="en-US" i="1" baseline="-25000" dirty="0" smtClean="0"/>
          </a:p>
          <a:p>
            <a:pPr>
              <a:buNone/>
            </a:pPr>
            <a:endParaRPr lang="en-CA" i="1" dirty="0" smtClean="0"/>
          </a:p>
          <a:p>
            <a:r>
              <a:rPr lang="en-US" dirty="0" smtClean="0"/>
              <a:t>Among unbiased estimators, we want the variance to be as small as </a:t>
            </a:r>
            <a:r>
              <a:rPr lang="fr-CA" dirty="0" smtClean="0"/>
              <a:t>possible.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Unbiasedness</a:t>
            </a:r>
            <a:r>
              <a:rPr lang="en-US" dirty="0"/>
              <a:t> of OLS</a:t>
            </a: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smtClean="0"/>
              <a:t>The OLS estimators are unbiased under four assumptions.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This set of assumptions is often referred to as the Classical Linear </a:t>
            </a:r>
            <a:r>
              <a:rPr lang="fr-CA" dirty="0" err="1" smtClean="0"/>
              <a:t>Regression</a:t>
            </a:r>
            <a:r>
              <a:rPr lang="fr-CA" dirty="0" smtClean="0"/>
              <a:t> Model</a:t>
            </a:r>
          </a:p>
          <a:p>
            <a:endParaRPr lang="en-CA" dirty="0" smtClean="0"/>
          </a:p>
          <a:p>
            <a:r>
              <a:rPr lang="en-US" dirty="0" smtClean="0"/>
              <a:t> </a:t>
            </a:r>
            <a:r>
              <a:rPr lang="en-US" u="sng" dirty="0" err="1" smtClean="0"/>
              <a:t>Unbiasedness</a:t>
            </a:r>
            <a:r>
              <a:rPr lang="en-US" u="sng" dirty="0" smtClean="0"/>
              <a:t> is a description of the estimator – in a given sample we may be “near” or “far” from the true parameter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First we need to define the basic model.</a:t>
            </a:r>
          </a:p>
          <a:p>
            <a:pPr>
              <a:lnSpc>
                <a:spcPct val="90000"/>
              </a:lnSpc>
              <a:buNone/>
            </a:pPr>
            <a:r>
              <a:rPr lang="fr-CA" i="1" dirty="0" err="1" smtClean="0"/>
              <a:t>Assumption</a:t>
            </a:r>
            <a:r>
              <a:rPr lang="fr-CA" i="1" dirty="0" smtClean="0"/>
              <a:t> (SLR.1- Linearity)</a:t>
            </a:r>
            <a:endParaRPr lang="en-CA" i="1" dirty="0" smtClean="0"/>
          </a:p>
          <a:p>
            <a:r>
              <a:rPr lang="en-US" dirty="0" smtClean="0"/>
              <a:t>In the population model, the dependent variable </a:t>
            </a:r>
            <a:r>
              <a:rPr lang="en-US" i="1" dirty="0" smtClean="0"/>
              <a:t>y</a:t>
            </a:r>
            <a:r>
              <a:rPr lang="en-US" dirty="0" smtClean="0"/>
              <a:t> is a linear function of the explanatory variables </a:t>
            </a:r>
            <a:r>
              <a:rPr lang="en-US" i="1" dirty="0" smtClean="0"/>
              <a:t>x</a:t>
            </a:r>
            <a:r>
              <a:rPr lang="en-US" dirty="0" smtClean="0"/>
              <a:t> plus an error term </a:t>
            </a:r>
            <a:r>
              <a:rPr lang="en-US" i="1" dirty="0" smtClean="0"/>
              <a:t>u</a:t>
            </a:r>
            <a:r>
              <a:rPr lang="en-US" dirty="0" smtClean="0"/>
              <a:t> as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 and</a:t>
            </a:r>
            <a:r>
              <a:rPr lang="en-US" i="1" dirty="0" smtClean="0"/>
              <a:t>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  </a:t>
            </a:r>
            <a:r>
              <a:rPr lang="en-US" dirty="0" smtClean="0"/>
              <a:t>are the population intercept and slope parameters, </a:t>
            </a:r>
            <a:r>
              <a:rPr lang="fr-CA" dirty="0" smtClean="0"/>
              <a:t>respectively.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i="1" baseline="-25000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81128"/>
            <a:ext cx="294557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First we need to define the basic model.</a:t>
            </a:r>
          </a:p>
          <a:p>
            <a:r>
              <a:rPr lang="en-US" dirty="0" smtClean="0"/>
              <a:t>Notice that in making this assumption we are really saying that this is how the world works and our goal is to uncover the true parameters.</a:t>
            </a:r>
            <a:endParaRPr lang="en-US" i="1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Now we need to assume something about the sample.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  </a:t>
            </a:r>
            <a:r>
              <a:rPr lang="fr-CA" sz="2800" i="1" dirty="0" err="1" smtClean="0"/>
              <a:t>Assumption</a:t>
            </a:r>
            <a:r>
              <a:rPr lang="fr-CA" sz="2800" i="1" dirty="0" smtClean="0"/>
              <a:t> (SLR.2-</a:t>
            </a:r>
            <a:r>
              <a:rPr lang="fr-CA" sz="2800" i="1" dirty="0" err="1" smtClean="0"/>
              <a:t>Random</a:t>
            </a:r>
            <a:r>
              <a:rPr lang="fr-CA" sz="2800" i="1" dirty="0" smtClean="0"/>
              <a:t> </a:t>
            </a:r>
            <a:r>
              <a:rPr lang="fr-CA" sz="2800" i="1" dirty="0" err="1" smtClean="0"/>
              <a:t>Sampling</a:t>
            </a:r>
            <a:r>
              <a:rPr lang="fr-CA" sz="2800" i="1" dirty="0" smtClean="0"/>
              <a:t>)</a:t>
            </a:r>
            <a:endParaRPr lang="en-CA" sz="2800" i="1" dirty="0" smtClean="0"/>
          </a:p>
          <a:p>
            <a:r>
              <a:rPr lang="en-US" sz="2800" dirty="0" smtClean="0"/>
              <a:t>The sample we have is a random sample from </a:t>
            </a:r>
            <a:r>
              <a:rPr lang="fr-CA" sz="2800" dirty="0" smtClean="0"/>
              <a:t>the population.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It means that the random sample: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independent</a:t>
            </a:r>
            <a:r>
              <a:rPr lang="fr-CA" sz="2800" dirty="0" smtClean="0"/>
              <a:t>, </a:t>
            </a:r>
            <a:r>
              <a:rPr lang="fr-CA" sz="2800" dirty="0" err="1" smtClean="0"/>
              <a:t>identically</a:t>
            </a:r>
            <a:r>
              <a:rPr lang="fr-CA" sz="2800" dirty="0" smtClean="0"/>
              <a:t> </a:t>
            </a:r>
            <a:r>
              <a:rPr lang="fr-CA" sz="2800" dirty="0" err="1" smtClean="0"/>
              <a:t>distributed</a:t>
            </a:r>
            <a:r>
              <a:rPr lang="fr-CA" sz="2800" dirty="0" smtClean="0"/>
              <a:t> </a:t>
            </a:r>
            <a:r>
              <a:rPr lang="fr-CA" sz="2800" i="1" dirty="0" smtClean="0"/>
              <a:t>(</a:t>
            </a:r>
            <a:r>
              <a:rPr lang="fr-CA" sz="2800" i="1" dirty="0" err="1" smtClean="0"/>
              <a:t>iid</a:t>
            </a:r>
            <a:r>
              <a:rPr lang="fr-CA" sz="2800" i="1" dirty="0" smtClean="0"/>
              <a:t>).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1894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941168"/>
            <a:ext cx="33099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Next we need an assumption that allows us to estimate the model.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</a:t>
            </a:r>
            <a:r>
              <a:rPr lang="en-US" i="1" dirty="0" smtClean="0"/>
              <a:t>Assumption (SLR.3-Sample Variation in the Explanatory Variable)</a:t>
            </a:r>
          </a:p>
          <a:p>
            <a:pPr>
              <a:lnSpc>
                <a:spcPct val="90000"/>
              </a:lnSpc>
              <a:buNone/>
            </a:pPr>
            <a:endParaRPr lang="en-CA" dirty="0" smtClean="0"/>
          </a:p>
          <a:p>
            <a:pPr lvl="1"/>
            <a:r>
              <a:rPr lang="en-US" dirty="0" smtClean="0"/>
              <a:t>The sample outcomes on </a:t>
            </a:r>
            <a:r>
              <a:rPr lang="en-US" i="1" dirty="0" smtClean="0"/>
              <a:t>X</a:t>
            </a:r>
            <a:r>
              <a:rPr lang="en-US" dirty="0" smtClean="0"/>
              <a:t>, namely,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fr-CA" sz="2800" dirty="0" smtClean="0"/>
              <a:t>are not all the </a:t>
            </a:r>
            <a:r>
              <a:rPr lang="fr-CA" sz="2800" dirty="0" err="1" smtClean="0"/>
              <a:t>same</a:t>
            </a:r>
            <a:r>
              <a:rPr lang="fr-CA" sz="2800" dirty="0" smtClean="0"/>
              <a:t> value.</a:t>
            </a:r>
          </a:p>
          <a:p>
            <a:pPr>
              <a:buNone/>
            </a:pPr>
            <a:r>
              <a:rPr lang="en-CA" sz="2800" dirty="0" smtClean="0"/>
              <a:t>        </a:t>
            </a:r>
          </a:p>
          <a:p>
            <a:pPr>
              <a:buNone/>
            </a:pPr>
            <a:r>
              <a:rPr lang="en-CA" sz="2800" dirty="0" smtClean="0"/>
              <a:t>        </a:t>
            </a:r>
            <a:endParaRPr lang="en-US" sz="2800" dirty="0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365104"/>
            <a:ext cx="265469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2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Regression Model</a:t>
            </a:r>
            <a:endParaRPr lang="en-US" dirty="0"/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7724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assume that </a:t>
            </a:r>
            <a:r>
              <a:rPr lang="en-US" sz="2400" u="sng" dirty="0" smtClean="0"/>
              <a:t>the intercept and slope estimates</a:t>
            </a:r>
            <a:r>
              <a:rPr lang="en-US" sz="2400" dirty="0" smtClean="0"/>
              <a:t>,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ˆ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ˆ, </a:t>
            </a:r>
            <a:r>
              <a:rPr lang="en-US" sz="2400" u="sng" dirty="0" smtClean="0"/>
              <a:t>have been obtained for the given sample of data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Given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ˆ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ˆ, </a:t>
            </a:r>
            <a:r>
              <a:rPr lang="en-US" sz="2400" u="sng" dirty="0" smtClean="0"/>
              <a:t>we can obtain the fitted value</a:t>
            </a:r>
            <a:r>
              <a:rPr lang="en-US" sz="2400" dirty="0" smtClean="0"/>
              <a:t> </a:t>
            </a:r>
            <a:r>
              <a:rPr lang="en-US" sz="2400" i="1" dirty="0" smtClean="0"/>
              <a:t>yˆ for each observation.</a:t>
            </a:r>
          </a:p>
          <a:p>
            <a:endParaRPr lang="en-US" sz="2400" dirty="0" smtClean="0"/>
          </a:p>
          <a:p>
            <a:r>
              <a:rPr lang="en-US" sz="2400" dirty="0" smtClean="0"/>
              <a:t>By definition, </a:t>
            </a:r>
            <a:r>
              <a:rPr lang="en-US" sz="2400" u="sng" dirty="0" smtClean="0"/>
              <a:t>each fitted value of </a:t>
            </a:r>
            <a:r>
              <a:rPr lang="en-US" sz="2400" i="1" u="sng" dirty="0" smtClean="0"/>
              <a:t>yˆ </a:t>
            </a:r>
            <a:r>
              <a:rPr lang="en-US" sz="2400" u="sng" dirty="0" smtClean="0"/>
              <a:t>is on the OLS</a:t>
            </a:r>
            <a:r>
              <a:rPr lang="en-US" sz="2400" i="1" u="sng" dirty="0" smtClean="0"/>
              <a:t> </a:t>
            </a:r>
            <a:r>
              <a:rPr lang="en-US" sz="2400" u="sng" dirty="0" smtClean="0"/>
              <a:t>regression line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The OLS residual associated with observation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uˆ, </a:t>
            </a:r>
            <a:r>
              <a:rPr lang="en-US" sz="2400" dirty="0" smtClean="0"/>
              <a:t>is the difference between </a:t>
            </a:r>
            <a:r>
              <a:rPr lang="en-US" sz="2400" i="1" dirty="0" smtClean="0"/>
              <a:t>y </a:t>
            </a:r>
            <a:r>
              <a:rPr lang="en-US" sz="2400" dirty="0" smtClean="0"/>
              <a:t>and its fitted value.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20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Next we need an assumption that allows us to estimate the model.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  </a:t>
            </a:r>
            <a:r>
              <a:rPr lang="en-US" sz="2800" i="1" dirty="0" smtClean="0"/>
              <a:t>Assumption (SLR.3-Sample Variation in the Explanatory Variable)</a:t>
            </a:r>
          </a:p>
          <a:p>
            <a:pPr>
              <a:lnSpc>
                <a:spcPct val="90000"/>
              </a:lnSpc>
              <a:buNone/>
            </a:pPr>
            <a:endParaRPr lang="en-CA" sz="2800" dirty="0" smtClean="0"/>
          </a:p>
          <a:p>
            <a:r>
              <a:rPr lang="en-US" sz="2800" dirty="0" smtClean="0"/>
              <a:t>We need this assumption so that the slope estimate will be well-defined.</a:t>
            </a:r>
          </a:p>
          <a:p>
            <a:endParaRPr lang="en-US" sz="2800" dirty="0" smtClean="0"/>
          </a:p>
          <a:p>
            <a:r>
              <a:rPr lang="en-US" sz="2800" dirty="0" smtClean="0"/>
              <a:t>Without this assumption the </a:t>
            </a:r>
            <a:r>
              <a:rPr lang="fr-CA" sz="2800" dirty="0" err="1" smtClean="0"/>
              <a:t>denominator</a:t>
            </a:r>
            <a:r>
              <a:rPr lang="fr-CA" sz="2800" dirty="0" smtClean="0"/>
              <a:t> </a:t>
            </a:r>
          </a:p>
          <a:p>
            <a:pPr>
              <a:buNone/>
            </a:pPr>
            <a:r>
              <a:rPr lang="fr-CA" sz="2800" dirty="0" smtClean="0"/>
              <a:t>    for </a:t>
            </a:r>
            <a:r>
              <a:rPr lang="en-US" sz="2800" i="1" dirty="0" smtClean="0">
                <a:latin typeface="Symbol" pitchFamily="18" charset="2"/>
              </a:rPr>
              <a:t>b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^ would be zero if there is </a:t>
            </a:r>
            <a:r>
              <a:rPr lang="fr-CA" sz="2800" dirty="0" smtClean="0"/>
              <a:t>no variation in </a:t>
            </a:r>
            <a:r>
              <a:rPr lang="fr-CA" sz="2800" i="1" dirty="0" smtClean="0"/>
              <a:t>X</a:t>
            </a:r>
            <a:r>
              <a:rPr lang="fr-CA" sz="2800" i="1" baseline="-25000" dirty="0" smtClean="0"/>
              <a:t>i</a:t>
            </a:r>
            <a:r>
              <a:rPr lang="fr-CA" sz="2800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</a:t>
            </a:r>
            <a:endParaRPr lang="fr-CA" sz="2800" dirty="0" smtClean="0"/>
          </a:p>
          <a:p>
            <a:pPr>
              <a:buNone/>
            </a:pPr>
            <a:r>
              <a:rPr lang="en-CA" sz="2800" dirty="0" smtClean="0"/>
              <a:t>        </a:t>
            </a:r>
          </a:p>
          <a:p>
            <a:pPr>
              <a:buNone/>
            </a:pPr>
            <a:r>
              <a:rPr lang="en-CA" sz="2800" dirty="0" smtClean="0"/>
              <a:t>        </a:t>
            </a:r>
            <a:endParaRPr lang="en-US" sz="2800" dirty="0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824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Assumptions</a:t>
            </a:r>
            <a:r>
              <a:rPr lang="fr-CA" dirty="0" smtClean="0"/>
              <a:t> for </a:t>
            </a:r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CA" sz="2800" dirty="0" smtClean="0"/>
              <a:t>    </a:t>
            </a:r>
            <a:r>
              <a:rPr lang="fr-CA" sz="2800" i="1" dirty="0" err="1" smtClean="0"/>
              <a:t>Assumption</a:t>
            </a:r>
            <a:r>
              <a:rPr lang="fr-CA" sz="2800" i="1" dirty="0" smtClean="0"/>
              <a:t> (SLR.4-</a:t>
            </a:r>
            <a:r>
              <a:rPr lang="fr-CA" sz="2800" i="1" u="sng" dirty="0" err="1" smtClean="0"/>
              <a:t>Zero</a:t>
            </a:r>
            <a:r>
              <a:rPr lang="fr-CA" sz="2800" i="1" u="sng" dirty="0" smtClean="0"/>
              <a:t> </a:t>
            </a:r>
            <a:r>
              <a:rPr lang="fr-CA" sz="2800" i="1" u="sng" dirty="0" err="1" smtClean="0"/>
              <a:t>Conditional</a:t>
            </a:r>
            <a:r>
              <a:rPr lang="fr-CA" sz="2800" i="1" u="sng" dirty="0" smtClean="0"/>
              <a:t> </a:t>
            </a:r>
            <a:r>
              <a:rPr lang="fr-CA" sz="2800" i="1" u="sng" dirty="0" err="1" smtClean="0"/>
              <a:t>Mean</a:t>
            </a:r>
            <a:r>
              <a:rPr lang="fr-CA" sz="2800" i="1" u="sng" dirty="0" smtClean="0"/>
              <a:t> </a:t>
            </a:r>
            <a:r>
              <a:rPr lang="fr-CA" sz="2800" i="1" dirty="0" smtClean="0"/>
              <a:t>or the </a:t>
            </a:r>
            <a:r>
              <a:rPr lang="fr-CA" sz="2800" i="1" u="sng" dirty="0" smtClean="0"/>
              <a:t>Strict </a:t>
            </a:r>
            <a:r>
              <a:rPr lang="fr-CA" sz="2800" i="1" u="sng" dirty="0" err="1" smtClean="0"/>
              <a:t>Exogeneity</a:t>
            </a:r>
            <a:r>
              <a:rPr lang="fr-CA" sz="2800" i="1" dirty="0" smtClean="0"/>
              <a:t>)</a:t>
            </a:r>
          </a:p>
          <a:p>
            <a:pPr>
              <a:lnSpc>
                <a:spcPct val="90000"/>
              </a:lnSpc>
            </a:pPr>
            <a:endParaRPr lang="en-CA" sz="2800" dirty="0" smtClean="0"/>
          </a:p>
          <a:p>
            <a:r>
              <a:rPr lang="en-US" sz="2800" dirty="0" smtClean="0"/>
              <a:t>The error </a:t>
            </a:r>
            <a:r>
              <a:rPr lang="en-US" sz="2800" i="1" dirty="0" smtClean="0"/>
              <a:t>U</a:t>
            </a:r>
            <a:r>
              <a:rPr lang="en-US" sz="2800" dirty="0" smtClean="0"/>
              <a:t> has an expected value of zero given any value of the explanatory variable. In other words, </a:t>
            </a:r>
            <a:r>
              <a:rPr lang="en-US" sz="2800" u="sng" dirty="0" smtClean="0"/>
              <a:t>explanatory variables are uncorrelated with the error </a:t>
            </a:r>
            <a:r>
              <a:rPr lang="fr-CA" sz="2800" u="sng" dirty="0" err="1" smtClean="0"/>
              <a:t>terms</a:t>
            </a:r>
            <a:r>
              <a:rPr lang="fr-CA" sz="2800" u="sng" dirty="0" smtClean="0"/>
              <a:t> of all observations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This will turn out to be the most important assumption for causal </a:t>
            </a:r>
            <a:r>
              <a:rPr lang="fr-CA" sz="2800" dirty="0" err="1" smtClean="0"/>
              <a:t>work</a:t>
            </a:r>
            <a:r>
              <a:rPr lang="fr-CA" sz="2800" dirty="0" smtClean="0"/>
              <a:t>.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i="1" baseline="-25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013176"/>
            <a:ext cx="1800200" cy="49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Unbiasedness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r>
              <a:rPr lang="fr-CA" dirty="0" err="1" smtClean="0"/>
              <a:t>Theorem</a:t>
            </a:r>
            <a:r>
              <a:rPr lang="fr-CA" dirty="0" smtClean="0"/>
              <a:t> 1: </a:t>
            </a:r>
            <a:r>
              <a:rPr lang="en-US" dirty="0" err="1" smtClean="0"/>
              <a:t>Unbiasedness</a:t>
            </a:r>
            <a:r>
              <a:rPr lang="en-US" dirty="0" smtClean="0"/>
              <a:t> of OLS </a:t>
            </a:r>
          </a:p>
          <a:p>
            <a:pPr lvl="1"/>
            <a:r>
              <a:rPr lang="en-US" dirty="0" smtClean="0"/>
              <a:t>Under Assumptions SLR.1-4, the OLS estimators are unbiased.</a:t>
            </a:r>
          </a:p>
          <a:p>
            <a:pPr lvl="1"/>
            <a:r>
              <a:rPr lang="en-US" dirty="0" smtClean="0"/>
              <a:t>It means: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 </a:t>
            </a:r>
            <a:r>
              <a:rPr lang="en-US" dirty="0" smtClean="0"/>
              <a:t>In other words,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ˆ is unbiased for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, and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 </a:t>
            </a:r>
            <a:r>
              <a:rPr lang="en-US" dirty="0" smtClean="0"/>
              <a:t>ˆ is unbiased for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. </a:t>
            </a:r>
          </a:p>
        </p:txBody>
      </p:sp>
      <p:pic>
        <p:nvPicPr>
          <p:cNvPr id="1853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5"/>
            <a:ext cx="2952328" cy="45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4DC-A68D-4D95-B9BD-8FC9E86E812C}" type="slidenum">
              <a:rPr lang="en-US"/>
              <a:pPr/>
              <a:t>23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Unbiasedness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5576" y="162880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Proof of </a:t>
            </a:r>
            <a:r>
              <a:rPr lang="fr-CA" sz="3600" u="sng" dirty="0" err="1" smtClean="0">
                <a:solidFill>
                  <a:schemeClr val="bg2">
                    <a:lumMod val="25000"/>
                  </a:schemeClr>
                </a:solidFill>
              </a:rPr>
              <a:t>unbiasedness</a:t>
            </a:r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and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</a:t>
            </a:r>
            <a:endParaRPr lang="fr-CA" sz="36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92896"/>
            <a:ext cx="743242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365104"/>
            <a:ext cx="5544616" cy="123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4DC-A68D-4D95-B9BD-8FC9E86E812C}" type="slidenum">
              <a:rPr lang="en-US"/>
              <a:pPr/>
              <a:t>24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Unbiasedness</a:t>
            </a:r>
            <a:endParaRPr lang="en-US" dirty="0"/>
          </a:p>
        </p:txBody>
      </p:sp>
      <p:graphicFrame>
        <p:nvGraphicFramePr>
          <p:cNvPr id="11571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03388" y="2852738"/>
          <a:ext cx="5876925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3" name="Equation" r:id="rId4" imgW="2755800" imgH="1041120" progId="Equation.3">
                  <p:embed/>
                </p:oleObj>
              </mc:Choice>
              <mc:Fallback>
                <p:oleObj name="Equation" r:id="rId4" imgW="2755800" imgH="1041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852738"/>
                        <a:ext cx="5876925" cy="222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55576" y="162880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Proof of </a:t>
            </a:r>
            <a:r>
              <a:rPr lang="fr-CA" sz="3600" u="sng" dirty="0" err="1" smtClean="0">
                <a:solidFill>
                  <a:schemeClr val="bg2">
                    <a:lumMod val="25000"/>
                  </a:schemeClr>
                </a:solidFill>
              </a:rPr>
              <a:t>unbiasedness</a:t>
            </a:r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and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</a:t>
            </a:r>
            <a:endParaRPr lang="fr-CA" sz="3600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D1C-67B2-4A6D-AA0E-BA9E2124E9EF}" type="slidenum">
              <a:rPr lang="en-US"/>
              <a:pPr/>
              <a:t>25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Unbiasedness</a:t>
            </a:r>
            <a:endParaRPr lang="en-US" dirty="0"/>
          </a:p>
        </p:txBody>
      </p:sp>
      <p:graphicFrame>
        <p:nvGraphicFramePr>
          <p:cNvPr id="1167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85988" y="2349500"/>
          <a:ext cx="492125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Equation" r:id="rId3" imgW="1600200" imgH="1269720" progId="Equation.3">
                  <p:embed/>
                </p:oleObj>
              </mc:Choice>
              <mc:Fallback>
                <p:oleObj name="Equation" r:id="rId3" imgW="1600200" imgH="1269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349500"/>
                        <a:ext cx="4921250" cy="390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55576" y="162880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Proof of </a:t>
            </a:r>
            <a:r>
              <a:rPr lang="fr-CA" sz="3600" u="sng" dirty="0" err="1" smtClean="0">
                <a:solidFill>
                  <a:schemeClr val="bg2">
                    <a:lumMod val="25000"/>
                  </a:schemeClr>
                </a:solidFill>
              </a:rPr>
              <a:t>unbiasedness</a:t>
            </a:r>
            <a:r>
              <a:rPr lang="fr-CA" sz="3600" u="sng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and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6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n-US" sz="3600" u="sng" dirty="0" smtClean="0">
                <a:solidFill>
                  <a:schemeClr val="bg2">
                    <a:lumMod val="25000"/>
                  </a:schemeClr>
                </a:solidFill>
              </a:rPr>
              <a:t>^ </a:t>
            </a:r>
            <a:endParaRPr lang="fr-CA" sz="3600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28A-5266-4F65-AD10-EDA19C3B2125}" type="slidenum">
              <a:rPr lang="en-US"/>
              <a:pPr/>
              <a:t>26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Unbiasedness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5576" y="1628800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u="sng" dirty="0" smtClean="0">
                <a:solidFill>
                  <a:schemeClr val="bg2">
                    <a:lumMod val="25000"/>
                  </a:schemeClr>
                </a:solidFill>
              </a:rPr>
              <a:t>Proof of </a:t>
            </a:r>
            <a:r>
              <a:rPr lang="fr-CA" sz="3200" u="sng" dirty="0" err="1" smtClean="0">
                <a:solidFill>
                  <a:schemeClr val="bg2">
                    <a:lumMod val="25000"/>
                  </a:schemeClr>
                </a:solidFill>
              </a:rPr>
              <a:t>unbiasedness</a:t>
            </a:r>
            <a:r>
              <a:rPr lang="fr-CA" sz="3200" u="sng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US" sz="32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2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200" u="sng" dirty="0" smtClean="0">
                <a:solidFill>
                  <a:schemeClr val="bg2">
                    <a:lumMod val="25000"/>
                  </a:schemeClr>
                </a:solidFill>
              </a:rPr>
              <a:t>^ and </a:t>
            </a:r>
            <a:r>
              <a:rPr lang="en-US" sz="3200" i="1" u="sng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sz="3200" i="1" u="sng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n-US" sz="3200" u="sng" dirty="0" smtClean="0">
                <a:solidFill>
                  <a:schemeClr val="bg2">
                    <a:lumMod val="25000"/>
                  </a:schemeClr>
                </a:solidFill>
              </a:rPr>
              <a:t>^ </a:t>
            </a:r>
            <a:endParaRPr lang="fr-CA" sz="32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479715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chemeClr val="bg2">
                    <a:lumMod val="25000"/>
                  </a:schemeClr>
                </a:solidFill>
              </a:rPr>
              <a:t>The first important statistical property </a:t>
            </a:r>
            <a:r>
              <a:rPr lang="fr-CA" sz="3200" u="sng" dirty="0" smtClean="0">
                <a:solidFill>
                  <a:schemeClr val="bg2">
                    <a:lumMod val="25000"/>
                  </a:schemeClr>
                </a:solidFill>
              </a:rPr>
              <a:t>of OLS.</a:t>
            </a:r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544032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429000"/>
            <a:ext cx="72608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AD92-F2C3-4E20-BD2E-D88B7F0621BD}" type="slidenum">
              <a:rPr lang="en-US"/>
              <a:pPr/>
              <a:t>27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Variance of the OLS Estimators</a:t>
            </a:r>
          </a:p>
        </p:txBody>
      </p:sp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Now we know that </a:t>
            </a:r>
            <a:r>
              <a:rPr lang="en-US" u="sng" dirty="0"/>
              <a:t>the sampling distribution of our estimate</a:t>
            </a:r>
            <a:r>
              <a:rPr lang="en-US" dirty="0"/>
              <a:t> is centered around the true </a:t>
            </a:r>
            <a:r>
              <a:rPr lang="en-US" dirty="0" smtClean="0"/>
              <a:t>parameter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Want to think about how spread out this distribution </a:t>
            </a:r>
            <a:r>
              <a:rPr lang="en-US" dirty="0" smtClean="0"/>
              <a:t>is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Much easier to think about this variance under an additional </a:t>
            </a:r>
            <a:r>
              <a:rPr lang="en-US" dirty="0" smtClean="0"/>
              <a:t>assumption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AD92-F2C3-4E20-BD2E-D88B7F0621BD}" type="slidenum">
              <a:rPr lang="en-US"/>
              <a:pPr/>
              <a:t>28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Variance of the OLS Estimators</a:t>
            </a:r>
          </a:p>
        </p:txBody>
      </p:sp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The following additional assumption is used:</a:t>
            </a:r>
            <a:endParaRPr lang="en-US" b="1" u="sng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</a:t>
            </a:r>
            <a:r>
              <a:rPr lang="fr-CA" i="1" dirty="0" err="1" smtClean="0"/>
              <a:t>Assumption</a:t>
            </a:r>
            <a:r>
              <a:rPr lang="fr-CA" i="1" dirty="0" smtClean="0"/>
              <a:t> SLR.5 (</a:t>
            </a:r>
            <a:r>
              <a:rPr lang="fr-CA" i="1" dirty="0" err="1" smtClean="0"/>
              <a:t>Homoskedasticity</a:t>
            </a:r>
            <a:r>
              <a:rPr lang="fr-CA" i="1" dirty="0" smtClean="0"/>
              <a:t>)</a:t>
            </a:r>
            <a:endParaRPr lang="en-US" i="1" dirty="0"/>
          </a:p>
          <a:p>
            <a:r>
              <a:rPr lang="en-US" dirty="0"/>
              <a:t> </a:t>
            </a:r>
            <a:r>
              <a:rPr lang="en-US" dirty="0" smtClean="0"/>
              <a:t>The error U has the same variance given any value of the explanatory </a:t>
            </a:r>
            <a:r>
              <a:rPr lang="fr-CA" dirty="0" smtClean="0"/>
              <a:t>variable, i.e.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US" i="1" dirty="0">
                <a:latin typeface="Symbol" pitchFamily="18" charset="2"/>
              </a:rPr>
              <a:t>s</a:t>
            </a:r>
            <a:r>
              <a:rPr lang="en-US" dirty="0"/>
              <a:t>, the square root of the error variance, is called the </a:t>
            </a:r>
            <a:r>
              <a:rPr lang="en-US" u="sng" dirty="0"/>
              <a:t>standard deviation of the </a:t>
            </a:r>
            <a:r>
              <a:rPr lang="en-US" u="sng" dirty="0" smtClean="0"/>
              <a:t>error</a:t>
            </a:r>
            <a:endParaRPr lang="en-US" u="sng" dirty="0"/>
          </a:p>
          <a:p>
            <a:endParaRPr lang="fr-CA" dirty="0" smtClean="0"/>
          </a:p>
          <a:p>
            <a:r>
              <a:rPr lang="fr-CA" dirty="0" smtClean="0"/>
              <a:t>Constant Variance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en-US" dirty="0"/>
              <a:t>When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i="1" dirty="0" err="1"/>
              <a:t>u|x</a:t>
            </a:r>
            <a:r>
              <a:rPr lang="en-US" i="1" dirty="0"/>
              <a:t>) </a:t>
            </a:r>
            <a:r>
              <a:rPr lang="en-US" dirty="0"/>
              <a:t>depends on</a:t>
            </a:r>
            <a:r>
              <a:rPr lang="en-US" i="1" dirty="0"/>
              <a:t> x, </a:t>
            </a:r>
            <a:r>
              <a:rPr lang="en-US" dirty="0"/>
              <a:t>the error term is said to exhibit </a:t>
            </a:r>
            <a:r>
              <a:rPr lang="en-US" b="1" dirty="0" err="1"/>
              <a:t>heteroskedasticity</a:t>
            </a:r>
            <a:r>
              <a:rPr lang="en-US" b="1" i="1" dirty="0"/>
              <a:t> </a:t>
            </a:r>
            <a:r>
              <a:rPr lang="en-US" dirty="0"/>
              <a:t>(or </a:t>
            </a:r>
            <a:r>
              <a:rPr lang="en-US" dirty="0" err="1"/>
              <a:t>nonconstant</a:t>
            </a:r>
            <a:r>
              <a:rPr lang="en-US" dirty="0"/>
              <a:t> variance). </a:t>
            </a:r>
          </a:p>
          <a:p>
            <a:pPr marL="0" indent="0">
              <a:buNone/>
            </a:pPr>
            <a:endParaRPr lang="fr-CA" dirty="0" smtClean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645024"/>
            <a:ext cx="1944216" cy="51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301C-1911-4E99-B7A4-03D31C8A6ED1}" type="slidenum">
              <a:rPr lang="en-US"/>
              <a:pPr/>
              <a:t>29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OLS (cont)</a:t>
            </a: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48336"/>
          </a:xfrm>
        </p:spPr>
        <p:txBody>
          <a:bodyPr/>
          <a:lstStyle/>
          <a:p>
            <a:r>
              <a:rPr lang="en-US" dirty="0" smtClean="0"/>
              <a:t>It is often useful to write Assumptions SLR.4 and SLR.5 in terms of the conditional mean and conditional variance: </a:t>
            </a:r>
          </a:p>
          <a:p>
            <a:pPr lvl="1"/>
            <a:r>
              <a:rPr lang="en-US" dirty="0" smtClean="0"/>
              <a:t>E(</a:t>
            </a:r>
            <a:r>
              <a:rPr lang="en-US" i="1" dirty="0" err="1" smtClean="0"/>
              <a:t>y|x</a:t>
            </a:r>
            <a:r>
              <a:rPr lang="en-US" dirty="0"/>
              <a:t>)=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dirty="0"/>
              <a:t>) = </a:t>
            </a:r>
            <a:r>
              <a:rPr lang="en-US" i="1" dirty="0" smtClean="0">
                <a:latin typeface="Symbol" pitchFamily="18" charset="2"/>
              </a:rPr>
              <a:t>s</a:t>
            </a:r>
            <a:r>
              <a:rPr lang="en-US" i="1" baseline="30000" dirty="0" smtClean="0"/>
              <a:t>2</a:t>
            </a:r>
            <a:endParaRPr lang="en-US" i="1" dirty="0" smtClean="0"/>
          </a:p>
          <a:p>
            <a:pPr lvl="1">
              <a:buNone/>
            </a:pPr>
            <a:endParaRPr lang="en-US" i="1" baseline="30000" dirty="0" smtClean="0"/>
          </a:p>
          <a:p>
            <a:r>
              <a:rPr lang="en-US" dirty="0" smtClean="0"/>
              <a:t>In other words, the conditional expectation of </a:t>
            </a:r>
            <a:r>
              <a:rPr lang="en-US" i="1" dirty="0" smtClean="0"/>
              <a:t>y </a:t>
            </a:r>
            <a:r>
              <a:rPr lang="en-US" dirty="0" smtClean="0"/>
              <a:t>given</a:t>
            </a:r>
            <a:r>
              <a:rPr lang="en-US" i="1" dirty="0" smtClean="0"/>
              <a:t> x </a:t>
            </a:r>
            <a:r>
              <a:rPr lang="en-US" u="sng" dirty="0" smtClean="0"/>
              <a:t>is linear</a:t>
            </a:r>
            <a:r>
              <a:rPr lang="en-US" dirty="0" smtClean="0"/>
              <a:t> in</a:t>
            </a:r>
            <a:r>
              <a:rPr lang="en-US" i="1" dirty="0" smtClean="0"/>
              <a:t> x, </a:t>
            </a:r>
            <a:r>
              <a:rPr lang="en-US" dirty="0" smtClean="0"/>
              <a:t>but the variance of</a:t>
            </a:r>
            <a:r>
              <a:rPr lang="en-US" i="1" dirty="0" smtClean="0"/>
              <a:t> y </a:t>
            </a:r>
            <a:r>
              <a:rPr lang="fr-CA" dirty="0" err="1" smtClean="0"/>
              <a:t>given</a:t>
            </a:r>
            <a:r>
              <a:rPr lang="fr-CA" dirty="0" smtClean="0"/>
              <a:t> </a:t>
            </a:r>
            <a:r>
              <a:rPr lang="fr-CA" i="1" dirty="0" smtClean="0"/>
              <a:t>x </a:t>
            </a:r>
            <a:r>
              <a:rPr lang="fr-CA" u="sng" dirty="0" err="1" smtClean="0"/>
              <a:t>is</a:t>
            </a:r>
            <a:r>
              <a:rPr lang="fr-CA" u="sng" dirty="0" smtClean="0"/>
              <a:t> constant</a:t>
            </a:r>
            <a:endParaRPr lang="en-US" u="sng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Regression Model</a:t>
            </a:r>
            <a:endParaRPr lang="en-US" dirty="0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1"/>
            <a:ext cx="6768752" cy="501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CE21-36EE-42B5-8DF0-B0F87E122C97}" type="slidenum">
              <a:rPr lang="en-US"/>
              <a:pPr/>
              <a:t>30</a:t>
            </a:fld>
            <a:endParaRPr lang="en-US"/>
          </a:p>
        </p:txBody>
      </p:sp>
      <p:sp>
        <p:nvSpPr>
          <p:cNvPr id="121858" name="Line 2"/>
          <p:cNvSpPr>
            <a:spLocks noChangeShapeType="1"/>
          </p:cNvSpPr>
          <p:nvPr/>
        </p:nvSpPr>
        <p:spPr bwMode="auto">
          <a:xfrm>
            <a:off x="974725" y="5705475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 flipV="1">
            <a:off x="2498725" y="1666875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 flipV="1">
            <a:off x="4022725" y="1666875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 flipV="1">
            <a:off x="1508125" y="2886075"/>
            <a:ext cx="6553200" cy="22590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6056313" y="2898775"/>
            <a:ext cx="352425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741738" y="3689350"/>
            <a:ext cx="352425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2209800" y="5791200"/>
            <a:ext cx="4587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baseline="-25000">
                <a:solidFill>
                  <a:schemeClr val="tx1"/>
                </a:solidFill>
              </a:rPr>
              <a:t>1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3733800" y="5791200"/>
            <a:ext cx="4587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baseline="-25000">
                <a:solidFill>
                  <a:schemeClr val="tx1"/>
                </a:solidFill>
              </a:rPr>
              <a:t>2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V="1">
            <a:off x="990600" y="2286000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grpSp>
        <p:nvGrpSpPr>
          <p:cNvPr id="121868" name="Group 12"/>
          <p:cNvGrpSpPr>
            <a:grpSpLocks/>
          </p:cNvGrpSpPr>
          <p:nvPr/>
        </p:nvGrpSpPr>
        <p:grpSpPr bwMode="auto">
          <a:xfrm>
            <a:off x="3003550" y="3449638"/>
            <a:ext cx="1673225" cy="1731962"/>
            <a:chOff x="2238" y="1651"/>
            <a:chExt cx="1054" cy="1091"/>
          </a:xfrm>
        </p:grpSpPr>
        <p:sp>
          <p:nvSpPr>
            <p:cNvPr id="121869" name="Line 13"/>
            <p:cNvSpPr>
              <a:spLocks noChangeShapeType="1"/>
            </p:cNvSpPr>
            <p:nvPr/>
          </p:nvSpPr>
          <p:spPr bwMode="auto">
            <a:xfrm flipV="1">
              <a:off x="2238" y="2713"/>
              <a:ext cx="31" cy="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1870" name="Line 14"/>
            <p:cNvSpPr>
              <a:spLocks noChangeShapeType="1"/>
            </p:cNvSpPr>
            <p:nvPr/>
          </p:nvSpPr>
          <p:spPr bwMode="auto">
            <a:xfrm flipV="1">
              <a:off x="2251" y="1694"/>
              <a:ext cx="1041" cy="10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1871" name="Freeform 15"/>
            <p:cNvSpPr>
              <a:spLocks/>
            </p:cNvSpPr>
            <p:nvPr/>
          </p:nvSpPr>
          <p:spPr bwMode="auto">
            <a:xfrm>
              <a:off x="2244" y="1651"/>
              <a:ext cx="1041" cy="1068"/>
            </a:xfrm>
            <a:custGeom>
              <a:avLst/>
              <a:gdLst/>
              <a:ahLst/>
              <a:cxnLst>
                <a:cxn ang="0">
                  <a:pos x="1" y="1067"/>
                </a:cxn>
                <a:cxn ang="0">
                  <a:pos x="19" y="1051"/>
                </a:cxn>
                <a:cxn ang="0">
                  <a:pos x="31" y="1029"/>
                </a:cxn>
                <a:cxn ang="0">
                  <a:pos x="47" y="1013"/>
                </a:cxn>
                <a:cxn ang="0">
                  <a:pos x="60" y="991"/>
                </a:cxn>
                <a:cxn ang="0">
                  <a:pos x="70" y="964"/>
                </a:cxn>
                <a:cxn ang="0">
                  <a:pos x="83" y="942"/>
                </a:cxn>
                <a:cxn ang="0">
                  <a:pos x="92" y="916"/>
                </a:cxn>
                <a:cxn ang="0">
                  <a:pos x="102" y="892"/>
                </a:cxn>
                <a:cxn ang="0">
                  <a:pos x="105" y="861"/>
                </a:cxn>
                <a:cxn ang="0">
                  <a:pos x="114" y="826"/>
                </a:cxn>
                <a:cxn ang="0">
                  <a:pos x="118" y="795"/>
                </a:cxn>
                <a:cxn ang="0">
                  <a:pos x="121" y="763"/>
                </a:cxn>
                <a:cxn ang="0">
                  <a:pos x="118" y="723"/>
                </a:cxn>
                <a:cxn ang="0">
                  <a:pos x="114" y="683"/>
                </a:cxn>
                <a:cxn ang="0">
                  <a:pos x="112" y="647"/>
                </a:cxn>
                <a:cxn ang="0">
                  <a:pos x="101" y="597"/>
                </a:cxn>
                <a:cxn ang="0">
                  <a:pos x="92" y="553"/>
                </a:cxn>
                <a:cxn ang="0">
                  <a:pos x="80" y="507"/>
                </a:cxn>
                <a:cxn ang="0">
                  <a:pos x="70" y="459"/>
                </a:cxn>
                <a:cxn ang="0">
                  <a:pos x="53" y="407"/>
                </a:cxn>
                <a:cxn ang="0">
                  <a:pos x="42" y="359"/>
                </a:cxn>
                <a:cxn ang="0">
                  <a:pos x="31" y="310"/>
                </a:cxn>
                <a:cxn ang="0">
                  <a:pos x="19" y="265"/>
                </a:cxn>
                <a:cxn ang="0">
                  <a:pos x="12" y="220"/>
                </a:cxn>
                <a:cxn ang="0">
                  <a:pos x="4" y="176"/>
                </a:cxn>
                <a:cxn ang="0">
                  <a:pos x="0" y="138"/>
                </a:cxn>
                <a:cxn ang="0">
                  <a:pos x="0" y="104"/>
                </a:cxn>
                <a:cxn ang="0">
                  <a:pos x="6" y="73"/>
                </a:cxn>
                <a:cxn ang="0">
                  <a:pos x="13" y="47"/>
                </a:cxn>
                <a:cxn ang="0">
                  <a:pos x="32" y="29"/>
                </a:cxn>
                <a:cxn ang="0">
                  <a:pos x="50" y="13"/>
                </a:cxn>
                <a:cxn ang="0">
                  <a:pos x="74" y="3"/>
                </a:cxn>
                <a:cxn ang="0">
                  <a:pos x="105" y="0"/>
                </a:cxn>
                <a:cxn ang="0">
                  <a:pos x="137" y="0"/>
                </a:cxn>
                <a:cxn ang="0">
                  <a:pos x="176" y="6"/>
                </a:cxn>
                <a:cxn ang="0">
                  <a:pos x="217" y="16"/>
                </a:cxn>
                <a:cxn ang="0">
                  <a:pos x="260" y="24"/>
                </a:cxn>
                <a:cxn ang="0">
                  <a:pos x="306" y="37"/>
                </a:cxn>
                <a:cxn ang="0">
                  <a:pos x="350" y="51"/>
                </a:cxn>
                <a:cxn ang="0">
                  <a:pos x="397" y="66"/>
                </a:cxn>
                <a:cxn ang="0">
                  <a:pos x="448" y="82"/>
                </a:cxn>
                <a:cxn ang="0">
                  <a:pos x="492" y="96"/>
                </a:cxn>
                <a:cxn ang="0">
                  <a:pos x="538" y="109"/>
                </a:cxn>
                <a:cxn ang="0">
                  <a:pos x="581" y="118"/>
                </a:cxn>
                <a:cxn ang="0">
                  <a:pos x="630" y="129"/>
                </a:cxn>
                <a:cxn ang="0">
                  <a:pos x="668" y="132"/>
                </a:cxn>
                <a:cxn ang="0">
                  <a:pos x="705" y="137"/>
                </a:cxn>
                <a:cxn ang="0">
                  <a:pos x="742" y="143"/>
                </a:cxn>
                <a:cxn ang="0">
                  <a:pos x="776" y="143"/>
                </a:cxn>
                <a:cxn ang="0">
                  <a:pos x="807" y="140"/>
                </a:cxn>
                <a:cxn ang="0">
                  <a:pos x="834" y="134"/>
                </a:cxn>
                <a:cxn ang="0">
                  <a:pos x="864" y="131"/>
                </a:cxn>
                <a:cxn ang="0">
                  <a:pos x="890" y="123"/>
                </a:cxn>
                <a:cxn ang="0">
                  <a:pos x="916" y="113"/>
                </a:cxn>
                <a:cxn ang="0">
                  <a:pos x="938" y="101"/>
                </a:cxn>
                <a:cxn ang="0">
                  <a:pos x="961" y="94"/>
                </a:cxn>
                <a:cxn ang="0">
                  <a:pos x="985" y="81"/>
                </a:cxn>
                <a:cxn ang="0">
                  <a:pos x="1001" y="62"/>
                </a:cxn>
                <a:cxn ang="0">
                  <a:pos x="1022" y="51"/>
                </a:cxn>
                <a:cxn ang="0">
                  <a:pos x="1040" y="32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</p:grpSp>
      <p:grpSp>
        <p:nvGrpSpPr>
          <p:cNvPr id="121872" name="Group 16"/>
          <p:cNvGrpSpPr>
            <a:grpSpLocks/>
          </p:cNvGrpSpPr>
          <p:nvPr/>
        </p:nvGrpSpPr>
        <p:grpSpPr bwMode="auto">
          <a:xfrm>
            <a:off x="5302250" y="2698750"/>
            <a:ext cx="1673225" cy="1731963"/>
            <a:chOff x="3686" y="1178"/>
            <a:chExt cx="1054" cy="1091"/>
          </a:xfrm>
        </p:grpSpPr>
        <p:sp>
          <p:nvSpPr>
            <p:cNvPr id="121873" name="Line 17"/>
            <p:cNvSpPr>
              <a:spLocks noChangeShapeType="1"/>
            </p:cNvSpPr>
            <p:nvPr/>
          </p:nvSpPr>
          <p:spPr bwMode="auto">
            <a:xfrm flipV="1">
              <a:off x="3686" y="2240"/>
              <a:ext cx="31" cy="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1874" name="Line 18"/>
            <p:cNvSpPr>
              <a:spLocks noChangeShapeType="1"/>
            </p:cNvSpPr>
            <p:nvPr/>
          </p:nvSpPr>
          <p:spPr bwMode="auto">
            <a:xfrm flipV="1">
              <a:off x="3699" y="1221"/>
              <a:ext cx="1041" cy="10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1875" name="Freeform 19"/>
            <p:cNvSpPr>
              <a:spLocks/>
            </p:cNvSpPr>
            <p:nvPr/>
          </p:nvSpPr>
          <p:spPr bwMode="auto">
            <a:xfrm>
              <a:off x="3692" y="1178"/>
              <a:ext cx="1041" cy="1068"/>
            </a:xfrm>
            <a:custGeom>
              <a:avLst/>
              <a:gdLst/>
              <a:ahLst/>
              <a:cxnLst>
                <a:cxn ang="0">
                  <a:pos x="1" y="1067"/>
                </a:cxn>
                <a:cxn ang="0">
                  <a:pos x="19" y="1051"/>
                </a:cxn>
                <a:cxn ang="0">
                  <a:pos x="31" y="1029"/>
                </a:cxn>
                <a:cxn ang="0">
                  <a:pos x="47" y="1013"/>
                </a:cxn>
                <a:cxn ang="0">
                  <a:pos x="60" y="991"/>
                </a:cxn>
                <a:cxn ang="0">
                  <a:pos x="70" y="964"/>
                </a:cxn>
                <a:cxn ang="0">
                  <a:pos x="83" y="942"/>
                </a:cxn>
                <a:cxn ang="0">
                  <a:pos x="92" y="916"/>
                </a:cxn>
                <a:cxn ang="0">
                  <a:pos x="102" y="892"/>
                </a:cxn>
                <a:cxn ang="0">
                  <a:pos x="105" y="861"/>
                </a:cxn>
                <a:cxn ang="0">
                  <a:pos x="114" y="826"/>
                </a:cxn>
                <a:cxn ang="0">
                  <a:pos x="118" y="795"/>
                </a:cxn>
                <a:cxn ang="0">
                  <a:pos x="121" y="763"/>
                </a:cxn>
                <a:cxn ang="0">
                  <a:pos x="118" y="723"/>
                </a:cxn>
                <a:cxn ang="0">
                  <a:pos x="114" y="683"/>
                </a:cxn>
                <a:cxn ang="0">
                  <a:pos x="112" y="647"/>
                </a:cxn>
                <a:cxn ang="0">
                  <a:pos x="101" y="597"/>
                </a:cxn>
                <a:cxn ang="0">
                  <a:pos x="92" y="553"/>
                </a:cxn>
                <a:cxn ang="0">
                  <a:pos x="80" y="507"/>
                </a:cxn>
                <a:cxn ang="0">
                  <a:pos x="70" y="459"/>
                </a:cxn>
                <a:cxn ang="0">
                  <a:pos x="53" y="407"/>
                </a:cxn>
                <a:cxn ang="0">
                  <a:pos x="42" y="359"/>
                </a:cxn>
                <a:cxn ang="0">
                  <a:pos x="31" y="310"/>
                </a:cxn>
                <a:cxn ang="0">
                  <a:pos x="19" y="265"/>
                </a:cxn>
                <a:cxn ang="0">
                  <a:pos x="12" y="220"/>
                </a:cxn>
                <a:cxn ang="0">
                  <a:pos x="4" y="176"/>
                </a:cxn>
                <a:cxn ang="0">
                  <a:pos x="0" y="138"/>
                </a:cxn>
                <a:cxn ang="0">
                  <a:pos x="0" y="104"/>
                </a:cxn>
                <a:cxn ang="0">
                  <a:pos x="6" y="73"/>
                </a:cxn>
                <a:cxn ang="0">
                  <a:pos x="13" y="47"/>
                </a:cxn>
                <a:cxn ang="0">
                  <a:pos x="32" y="29"/>
                </a:cxn>
                <a:cxn ang="0">
                  <a:pos x="50" y="13"/>
                </a:cxn>
                <a:cxn ang="0">
                  <a:pos x="74" y="3"/>
                </a:cxn>
                <a:cxn ang="0">
                  <a:pos x="105" y="0"/>
                </a:cxn>
                <a:cxn ang="0">
                  <a:pos x="137" y="0"/>
                </a:cxn>
                <a:cxn ang="0">
                  <a:pos x="176" y="6"/>
                </a:cxn>
                <a:cxn ang="0">
                  <a:pos x="217" y="16"/>
                </a:cxn>
                <a:cxn ang="0">
                  <a:pos x="260" y="24"/>
                </a:cxn>
                <a:cxn ang="0">
                  <a:pos x="306" y="37"/>
                </a:cxn>
                <a:cxn ang="0">
                  <a:pos x="350" y="51"/>
                </a:cxn>
                <a:cxn ang="0">
                  <a:pos x="397" y="66"/>
                </a:cxn>
                <a:cxn ang="0">
                  <a:pos x="448" y="82"/>
                </a:cxn>
                <a:cxn ang="0">
                  <a:pos x="492" y="96"/>
                </a:cxn>
                <a:cxn ang="0">
                  <a:pos x="538" y="109"/>
                </a:cxn>
                <a:cxn ang="0">
                  <a:pos x="581" y="118"/>
                </a:cxn>
                <a:cxn ang="0">
                  <a:pos x="630" y="129"/>
                </a:cxn>
                <a:cxn ang="0">
                  <a:pos x="668" y="132"/>
                </a:cxn>
                <a:cxn ang="0">
                  <a:pos x="705" y="137"/>
                </a:cxn>
                <a:cxn ang="0">
                  <a:pos x="742" y="143"/>
                </a:cxn>
                <a:cxn ang="0">
                  <a:pos x="776" y="143"/>
                </a:cxn>
                <a:cxn ang="0">
                  <a:pos x="807" y="140"/>
                </a:cxn>
                <a:cxn ang="0">
                  <a:pos x="834" y="134"/>
                </a:cxn>
                <a:cxn ang="0">
                  <a:pos x="864" y="131"/>
                </a:cxn>
                <a:cxn ang="0">
                  <a:pos x="890" y="123"/>
                </a:cxn>
                <a:cxn ang="0">
                  <a:pos x="916" y="113"/>
                </a:cxn>
                <a:cxn ang="0">
                  <a:pos x="938" y="101"/>
                </a:cxn>
                <a:cxn ang="0">
                  <a:pos x="961" y="94"/>
                </a:cxn>
                <a:cxn ang="0">
                  <a:pos x="985" y="81"/>
                </a:cxn>
                <a:cxn ang="0">
                  <a:pos x="1001" y="62"/>
                </a:cxn>
                <a:cxn ang="0">
                  <a:pos x="1022" y="51"/>
                </a:cxn>
                <a:cxn ang="0">
                  <a:pos x="1040" y="32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669925" y="252413"/>
            <a:ext cx="4854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Homoskedastic</a:t>
            </a:r>
            <a:r>
              <a:rPr lang="en-US" dirty="0"/>
              <a:t> Case</a:t>
            </a: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6248400" y="3581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E(</a:t>
            </a:r>
            <a:r>
              <a:rPr lang="en-US" sz="2400" i="1"/>
              <a:t>y</a:t>
            </a:r>
            <a:r>
              <a:rPr lang="en-US" sz="2400"/>
              <a:t>|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>
                <a:latin typeface="Symbol" pitchFamily="18" charset="2"/>
              </a:rPr>
              <a:t>b</a:t>
            </a:r>
            <a:r>
              <a:rPr lang="en-US" sz="2400" i="1" baseline="-25000"/>
              <a:t>0</a:t>
            </a:r>
            <a:r>
              <a:rPr lang="en-US" sz="2400" i="1"/>
              <a:t> + </a:t>
            </a:r>
            <a:r>
              <a:rPr lang="en-US" sz="2400" i="1">
                <a:latin typeface="Symbol" pitchFamily="18" charset="2"/>
              </a:rPr>
              <a:t>b</a:t>
            </a:r>
            <a:r>
              <a:rPr lang="en-US" sz="2400" i="1" baseline="-25000"/>
              <a:t>1</a:t>
            </a:r>
            <a:r>
              <a:rPr lang="en-US" sz="2400" i="1"/>
              <a:t>x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V="1">
            <a:off x="7772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fr-CA"/>
          </a:p>
        </p:txBody>
      </p:sp>
      <p:sp>
        <p:nvSpPr>
          <p:cNvPr id="121879" name="Rectangle 23"/>
          <p:cNvSpPr>
            <a:spLocks noChangeArrowheads="1"/>
          </p:cNvSpPr>
          <p:nvPr/>
        </p:nvSpPr>
        <p:spPr bwMode="auto">
          <a:xfrm>
            <a:off x="819943" y="1666875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tx1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E185-4D09-4D66-9EE8-62E0CDFBFC92}" type="slidenum">
              <a:rPr lang="en-US"/>
              <a:pPr/>
              <a:t>31</a:t>
            </a:fld>
            <a:endParaRPr lang="en-US"/>
          </a:p>
        </p:txBody>
      </p:sp>
      <p:sp>
        <p:nvSpPr>
          <p:cNvPr id="120834" name="Line 2"/>
          <p:cNvSpPr>
            <a:spLocks noChangeShapeType="1"/>
          </p:cNvSpPr>
          <p:nvPr/>
        </p:nvSpPr>
        <p:spPr bwMode="auto">
          <a:xfrm>
            <a:off x="928688" y="5699125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 flipV="1">
            <a:off x="1843088" y="1660525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 flipV="1">
            <a:off x="3976688" y="1660525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V="1">
            <a:off x="1462088" y="2879725"/>
            <a:ext cx="6553200" cy="225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2736850" y="3832225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2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6781800" y="5715000"/>
            <a:ext cx="36671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900" i="1">
                <a:solidFill>
                  <a:schemeClr val="tx1"/>
                </a:solidFill>
              </a:rPr>
              <a:t> </a:t>
            </a:r>
            <a:endParaRPr lang="en-US" sz="2800" i="1" baseline="-25000">
              <a:solidFill>
                <a:schemeClr val="tx1"/>
              </a:solidFill>
            </a:endParaRP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1600200" y="5715000"/>
            <a:ext cx="4587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2667000" y="5715000"/>
            <a:ext cx="4587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V="1">
            <a:off x="928688" y="2270125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759619" y="1660525"/>
            <a:ext cx="3381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tx1"/>
                </a:solidFill>
              </a:rPr>
              <a:t>y</a:t>
            </a:r>
            <a:endParaRPr lang="en-US" sz="2800" i="1" baseline="-25000" dirty="0">
              <a:solidFill>
                <a:schemeClr val="tx1"/>
              </a:solidFill>
            </a:endParaRP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762000" y="533400"/>
            <a:ext cx="5022210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err="1"/>
              <a:t>Heteroskedastic</a:t>
            </a:r>
            <a:r>
              <a:rPr lang="en-US" dirty="0"/>
              <a:t> Case</a:t>
            </a:r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 flipV="1">
            <a:off x="2909888" y="1660525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3810000" y="5715000"/>
            <a:ext cx="4587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4391025" y="3257550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2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0852" name="Rectangle 20"/>
          <p:cNvSpPr>
            <a:spLocks noChangeArrowheads="1"/>
          </p:cNvSpPr>
          <p:nvPr/>
        </p:nvSpPr>
        <p:spPr bwMode="auto">
          <a:xfrm>
            <a:off x="6016625" y="2703513"/>
            <a:ext cx="409575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200" b="1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17925" y="3163888"/>
            <a:ext cx="1673225" cy="1731962"/>
            <a:chOff x="2717" y="1475"/>
            <a:chExt cx="1054" cy="1091"/>
          </a:xfrm>
        </p:grpSpPr>
        <p:sp>
          <p:nvSpPr>
            <p:cNvPr id="120854" name="Line 22"/>
            <p:cNvSpPr>
              <a:spLocks noChangeShapeType="1"/>
            </p:cNvSpPr>
            <p:nvPr/>
          </p:nvSpPr>
          <p:spPr bwMode="auto">
            <a:xfrm flipV="1">
              <a:off x="2717" y="2537"/>
              <a:ext cx="31" cy="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55" name="Line 23"/>
            <p:cNvSpPr>
              <a:spLocks noChangeShapeType="1"/>
            </p:cNvSpPr>
            <p:nvPr/>
          </p:nvSpPr>
          <p:spPr bwMode="auto">
            <a:xfrm flipV="1">
              <a:off x="2730" y="1518"/>
              <a:ext cx="1041" cy="10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auto">
            <a:xfrm>
              <a:off x="2723" y="1475"/>
              <a:ext cx="1041" cy="1068"/>
            </a:xfrm>
            <a:custGeom>
              <a:avLst/>
              <a:gdLst/>
              <a:ahLst/>
              <a:cxnLst>
                <a:cxn ang="0">
                  <a:pos x="1" y="1067"/>
                </a:cxn>
                <a:cxn ang="0">
                  <a:pos x="19" y="1051"/>
                </a:cxn>
                <a:cxn ang="0">
                  <a:pos x="31" y="1029"/>
                </a:cxn>
                <a:cxn ang="0">
                  <a:pos x="47" y="1013"/>
                </a:cxn>
                <a:cxn ang="0">
                  <a:pos x="60" y="991"/>
                </a:cxn>
                <a:cxn ang="0">
                  <a:pos x="70" y="964"/>
                </a:cxn>
                <a:cxn ang="0">
                  <a:pos x="83" y="942"/>
                </a:cxn>
                <a:cxn ang="0">
                  <a:pos x="92" y="916"/>
                </a:cxn>
                <a:cxn ang="0">
                  <a:pos x="102" y="892"/>
                </a:cxn>
                <a:cxn ang="0">
                  <a:pos x="105" y="861"/>
                </a:cxn>
                <a:cxn ang="0">
                  <a:pos x="114" y="826"/>
                </a:cxn>
                <a:cxn ang="0">
                  <a:pos x="118" y="795"/>
                </a:cxn>
                <a:cxn ang="0">
                  <a:pos x="121" y="763"/>
                </a:cxn>
                <a:cxn ang="0">
                  <a:pos x="118" y="723"/>
                </a:cxn>
                <a:cxn ang="0">
                  <a:pos x="114" y="683"/>
                </a:cxn>
                <a:cxn ang="0">
                  <a:pos x="112" y="647"/>
                </a:cxn>
                <a:cxn ang="0">
                  <a:pos x="101" y="597"/>
                </a:cxn>
                <a:cxn ang="0">
                  <a:pos x="92" y="553"/>
                </a:cxn>
                <a:cxn ang="0">
                  <a:pos x="80" y="507"/>
                </a:cxn>
                <a:cxn ang="0">
                  <a:pos x="70" y="459"/>
                </a:cxn>
                <a:cxn ang="0">
                  <a:pos x="53" y="407"/>
                </a:cxn>
                <a:cxn ang="0">
                  <a:pos x="42" y="359"/>
                </a:cxn>
                <a:cxn ang="0">
                  <a:pos x="31" y="310"/>
                </a:cxn>
                <a:cxn ang="0">
                  <a:pos x="19" y="265"/>
                </a:cxn>
                <a:cxn ang="0">
                  <a:pos x="12" y="220"/>
                </a:cxn>
                <a:cxn ang="0">
                  <a:pos x="4" y="176"/>
                </a:cxn>
                <a:cxn ang="0">
                  <a:pos x="0" y="138"/>
                </a:cxn>
                <a:cxn ang="0">
                  <a:pos x="0" y="104"/>
                </a:cxn>
                <a:cxn ang="0">
                  <a:pos x="6" y="73"/>
                </a:cxn>
                <a:cxn ang="0">
                  <a:pos x="13" y="47"/>
                </a:cxn>
                <a:cxn ang="0">
                  <a:pos x="32" y="29"/>
                </a:cxn>
                <a:cxn ang="0">
                  <a:pos x="50" y="13"/>
                </a:cxn>
                <a:cxn ang="0">
                  <a:pos x="74" y="3"/>
                </a:cxn>
                <a:cxn ang="0">
                  <a:pos x="105" y="0"/>
                </a:cxn>
                <a:cxn ang="0">
                  <a:pos x="137" y="0"/>
                </a:cxn>
                <a:cxn ang="0">
                  <a:pos x="176" y="6"/>
                </a:cxn>
                <a:cxn ang="0">
                  <a:pos x="217" y="16"/>
                </a:cxn>
                <a:cxn ang="0">
                  <a:pos x="260" y="24"/>
                </a:cxn>
                <a:cxn ang="0">
                  <a:pos x="306" y="37"/>
                </a:cxn>
                <a:cxn ang="0">
                  <a:pos x="350" y="51"/>
                </a:cxn>
                <a:cxn ang="0">
                  <a:pos x="397" y="66"/>
                </a:cxn>
                <a:cxn ang="0">
                  <a:pos x="448" y="82"/>
                </a:cxn>
                <a:cxn ang="0">
                  <a:pos x="492" y="96"/>
                </a:cxn>
                <a:cxn ang="0">
                  <a:pos x="538" y="109"/>
                </a:cxn>
                <a:cxn ang="0">
                  <a:pos x="581" y="118"/>
                </a:cxn>
                <a:cxn ang="0">
                  <a:pos x="630" y="129"/>
                </a:cxn>
                <a:cxn ang="0">
                  <a:pos x="668" y="132"/>
                </a:cxn>
                <a:cxn ang="0">
                  <a:pos x="705" y="137"/>
                </a:cxn>
                <a:cxn ang="0">
                  <a:pos x="742" y="143"/>
                </a:cxn>
                <a:cxn ang="0">
                  <a:pos x="776" y="143"/>
                </a:cxn>
                <a:cxn ang="0">
                  <a:pos x="807" y="140"/>
                </a:cxn>
                <a:cxn ang="0">
                  <a:pos x="834" y="134"/>
                </a:cxn>
                <a:cxn ang="0">
                  <a:pos x="864" y="131"/>
                </a:cxn>
                <a:cxn ang="0">
                  <a:pos x="890" y="123"/>
                </a:cxn>
                <a:cxn ang="0">
                  <a:pos x="916" y="113"/>
                </a:cxn>
                <a:cxn ang="0">
                  <a:pos x="938" y="101"/>
                </a:cxn>
                <a:cxn ang="0">
                  <a:pos x="961" y="94"/>
                </a:cxn>
                <a:cxn ang="0">
                  <a:pos x="985" y="81"/>
                </a:cxn>
                <a:cxn ang="0">
                  <a:pos x="1001" y="62"/>
                </a:cxn>
                <a:cxn ang="0">
                  <a:pos x="1022" y="51"/>
                </a:cxn>
                <a:cxn ang="0">
                  <a:pos x="1040" y="32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570038" y="3263900"/>
            <a:ext cx="1825625" cy="1828800"/>
            <a:chOff x="1364" y="1538"/>
            <a:chExt cx="1150" cy="1152"/>
          </a:xfrm>
        </p:grpSpPr>
        <p:sp>
          <p:nvSpPr>
            <p:cNvPr id="120858" name="Line 26"/>
            <p:cNvSpPr>
              <a:spLocks noChangeShapeType="1"/>
            </p:cNvSpPr>
            <p:nvPr/>
          </p:nvSpPr>
          <p:spPr bwMode="auto">
            <a:xfrm flipV="1">
              <a:off x="1909" y="2085"/>
              <a:ext cx="605" cy="6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auto">
            <a:xfrm>
              <a:off x="1687" y="2101"/>
              <a:ext cx="243" cy="581"/>
            </a:xfrm>
            <a:custGeom>
              <a:avLst/>
              <a:gdLst/>
              <a:ahLst/>
              <a:cxnLst>
                <a:cxn ang="0">
                  <a:pos x="216" y="580"/>
                </a:cxn>
                <a:cxn ang="0">
                  <a:pos x="226" y="570"/>
                </a:cxn>
                <a:cxn ang="0">
                  <a:pos x="230" y="553"/>
                </a:cxn>
                <a:cxn ang="0">
                  <a:pos x="239" y="543"/>
                </a:cxn>
                <a:cxn ang="0">
                  <a:pos x="242" y="527"/>
                </a:cxn>
                <a:cxn ang="0">
                  <a:pos x="237" y="502"/>
                </a:cxn>
                <a:cxn ang="0">
                  <a:pos x="240" y="486"/>
                </a:cxn>
                <a:cxn ang="0">
                  <a:pos x="237" y="460"/>
                </a:cxn>
                <a:cxn ang="0">
                  <a:pos x="232" y="437"/>
                </a:cxn>
                <a:cxn ang="0">
                  <a:pos x="222" y="405"/>
                </a:cxn>
                <a:cxn ang="0">
                  <a:pos x="212" y="372"/>
                </a:cxn>
                <a:cxn ang="0">
                  <a:pos x="200" y="341"/>
                </a:cxn>
                <a:cxn ang="0">
                  <a:pos x="184" y="304"/>
                </a:cxn>
                <a:cxn ang="0">
                  <a:pos x="160" y="259"/>
                </a:cxn>
                <a:cxn ang="0">
                  <a:pos x="133" y="214"/>
                </a:cxn>
                <a:cxn ang="0">
                  <a:pos x="110" y="170"/>
                </a:cxn>
                <a:cxn ang="0">
                  <a:pos x="70" y="111"/>
                </a:cxn>
                <a:cxn ang="0">
                  <a:pos x="38" y="58"/>
                </a:cxn>
                <a:cxn ang="0">
                  <a:pos x="0" y="0"/>
                </a:cxn>
              </a:cxnLst>
              <a:rect l="0" t="0" r="r" b="b"/>
              <a:pathLst>
                <a:path w="243" h="581">
                  <a:moveTo>
                    <a:pt x="216" y="580"/>
                  </a:moveTo>
                  <a:lnTo>
                    <a:pt x="226" y="570"/>
                  </a:lnTo>
                  <a:lnTo>
                    <a:pt x="230" y="553"/>
                  </a:lnTo>
                  <a:lnTo>
                    <a:pt x="239" y="543"/>
                  </a:lnTo>
                  <a:lnTo>
                    <a:pt x="242" y="527"/>
                  </a:lnTo>
                  <a:lnTo>
                    <a:pt x="237" y="502"/>
                  </a:lnTo>
                  <a:lnTo>
                    <a:pt x="240" y="486"/>
                  </a:lnTo>
                  <a:lnTo>
                    <a:pt x="237" y="460"/>
                  </a:lnTo>
                  <a:lnTo>
                    <a:pt x="232" y="437"/>
                  </a:lnTo>
                  <a:lnTo>
                    <a:pt x="222" y="405"/>
                  </a:lnTo>
                  <a:lnTo>
                    <a:pt x="212" y="372"/>
                  </a:lnTo>
                  <a:lnTo>
                    <a:pt x="200" y="341"/>
                  </a:lnTo>
                  <a:lnTo>
                    <a:pt x="184" y="304"/>
                  </a:lnTo>
                  <a:lnTo>
                    <a:pt x="160" y="259"/>
                  </a:lnTo>
                  <a:lnTo>
                    <a:pt x="133" y="214"/>
                  </a:lnTo>
                  <a:lnTo>
                    <a:pt x="110" y="170"/>
                  </a:lnTo>
                  <a:lnTo>
                    <a:pt x="70" y="111"/>
                  </a:lnTo>
                  <a:lnTo>
                    <a:pt x="38" y="58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60" name="Freeform 28"/>
            <p:cNvSpPr>
              <a:spLocks/>
            </p:cNvSpPr>
            <p:nvPr/>
          </p:nvSpPr>
          <p:spPr bwMode="auto">
            <a:xfrm>
              <a:off x="1364" y="1538"/>
              <a:ext cx="1143" cy="567"/>
            </a:xfrm>
            <a:custGeom>
              <a:avLst/>
              <a:gdLst/>
              <a:ahLst/>
              <a:cxnLst>
                <a:cxn ang="0">
                  <a:pos x="323" y="563"/>
                </a:cxn>
                <a:cxn ang="0">
                  <a:pos x="282" y="504"/>
                </a:cxn>
                <a:cxn ang="0">
                  <a:pos x="238" y="440"/>
                </a:cxn>
                <a:cxn ang="0">
                  <a:pos x="198" y="380"/>
                </a:cxn>
                <a:cxn ang="0">
                  <a:pos x="161" y="320"/>
                </a:cxn>
                <a:cxn ang="0">
                  <a:pos x="121" y="263"/>
                </a:cxn>
                <a:cxn ang="0">
                  <a:pos x="90" y="210"/>
                </a:cxn>
                <a:cxn ang="0">
                  <a:pos x="58" y="158"/>
                </a:cxn>
                <a:cxn ang="0">
                  <a:pos x="33" y="114"/>
                </a:cxn>
                <a:cxn ang="0">
                  <a:pos x="15" y="77"/>
                </a:cxn>
                <a:cxn ang="0">
                  <a:pos x="3" y="45"/>
                </a:cxn>
                <a:cxn ang="0">
                  <a:pos x="0" y="21"/>
                </a:cxn>
                <a:cxn ang="0">
                  <a:pos x="11" y="10"/>
                </a:cxn>
                <a:cxn ang="0">
                  <a:pos x="20" y="0"/>
                </a:cxn>
                <a:cxn ang="0">
                  <a:pos x="44" y="4"/>
                </a:cxn>
                <a:cxn ang="0">
                  <a:pos x="75" y="16"/>
                </a:cxn>
                <a:cxn ang="0">
                  <a:pos x="113" y="34"/>
                </a:cxn>
                <a:cxn ang="0">
                  <a:pos x="157" y="59"/>
                </a:cxn>
                <a:cxn ang="0">
                  <a:pos x="209" y="91"/>
                </a:cxn>
                <a:cxn ang="0">
                  <a:pos x="261" y="123"/>
                </a:cxn>
                <a:cxn ang="0">
                  <a:pos x="321" y="160"/>
                </a:cxn>
                <a:cxn ang="0">
                  <a:pos x="379" y="200"/>
                </a:cxn>
                <a:cxn ang="0">
                  <a:pos x="438" y="239"/>
                </a:cxn>
                <a:cxn ang="0">
                  <a:pos x="503" y="286"/>
                </a:cxn>
                <a:cxn ang="0">
                  <a:pos x="562" y="324"/>
                </a:cxn>
                <a:cxn ang="0">
                  <a:pos x="621" y="362"/>
                </a:cxn>
                <a:cxn ang="0">
                  <a:pos x="672" y="393"/>
                </a:cxn>
                <a:cxn ang="0">
                  <a:pos x="735" y="431"/>
                </a:cxn>
                <a:cxn ang="0">
                  <a:pos x="779" y="455"/>
                </a:cxn>
                <a:cxn ang="0">
                  <a:pos x="825" y="480"/>
                </a:cxn>
                <a:cxn ang="0">
                  <a:pos x="868" y="506"/>
                </a:cxn>
                <a:cxn ang="0">
                  <a:pos x="907" y="523"/>
                </a:cxn>
                <a:cxn ang="0">
                  <a:pos x="938" y="535"/>
                </a:cxn>
                <a:cxn ang="0">
                  <a:pos x="969" y="545"/>
                </a:cxn>
                <a:cxn ang="0">
                  <a:pos x="999" y="556"/>
                </a:cxn>
                <a:cxn ang="0">
                  <a:pos x="1023" y="560"/>
                </a:cxn>
                <a:cxn ang="0">
                  <a:pos x="1047" y="564"/>
                </a:cxn>
                <a:cxn ang="0">
                  <a:pos x="1064" y="562"/>
                </a:cxn>
                <a:cxn ang="0">
                  <a:pos x="1088" y="566"/>
                </a:cxn>
                <a:cxn ang="0">
                  <a:pos x="1106" y="562"/>
                </a:cxn>
                <a:cxn ang="0">
                  <a:pos x="1117" y="552"/>
                </a:cxn>
                <a:cxn ang="0">
                  <a:pos x="1133" y="549"/>
                </a:cxn>
                <a:cxn ang="0">
                  <a:pos x="1142" y="539"/>
                </a:cxn>
              </a:cxnLst>
              <a:rect l="0" t="0" r="r" b="b"/>
              <a:pathLst>
                <a:path w="1143" h="567">
                  <a:moveTo>
                    <a:pt x="323" y="563"/>
                  </a:moveTo>
                  <a:lnTo>
                    <a:pt x="282" y="504"/>
                  </a:lnTo>
                  <a:lnTo>
                    <a:pt x="238" y="440"/>
                  </a:lnTo>
                  <a:lnTo>
                    <a:pt x="198" y="380"/>
                  </a:lnTo>
                  <a:lnTo>
                    <a:pt x="161" y="320"/>
                  </a:lnTo>
                  <a:lnTo>
                    <a:pt x="121" y="263"/>
                  </a:lnTo>
                  <a:lnTo>
                    <a:pt x="90" y="210"/>
                  </a:lnTo>
                  <a:lnTo>
                    <a:pt x="58" y="158"/>
                  </a:lnTo>
                  <a:lnTo>
                    <a:pt x="33" y="114"/>
                  </a:lnTo>
                  <a:lnTo>
                    <a:pt x="15" y="77"/>
                  </a:lnTo>
                  <a:lnTo>
                    <a:pt x="3" y="45"/>
                  </a:lnTo>
                  <a:lnTo>
                    <a:pt x="0" y="21"/>
                  </a:lnTo>
                  <a:lnTo>
                    <a:pt x="11" y="10"/>
                  </a:lnTo>
                  <a:lnTo>
                    <a:pt x="20" y="0"/>
                  </a:lnTo>
                  <a:lnTo>
                    <a:pt x="44" y="4"/>
                  </a:lnTo>
                  <a:lnTo>
                    <a:pt x="75" y="16"/>
                  </a:lnTo>
                  <a:lnTo>
                    <a:pt x="113" y="34"/>
                  </a:lnTo>
                  <a:lnTo>
                    <a:pt x="157" y="59"/>
                  </a:lnTo>
                  <a:lnTo>
                    <a:pt x="209" y="91"/>
                  </a:lnTo>
                  <a:lnTo>
                    <a:pt x="261" y="123"/>
                  </a:lnTo>
                  <a:lnTo>
                    <a:pt x="321" y="160"/>
                  </a:lnTo>
                  <a:lnTo>
                    <a:pt x="379" y="200"/>
                  </a:lnTo>
                  <a:lnTo>
                    <a:pt x="438" y="239"/>
                  </a:lnTo>
                  <a:lnTo>
                    <a:pt x="503" y="286"/>
                  </a:lnTo>
                  <a:lnTo>
                    <a:pt x="562" y="324"/>
                  </a:lnTo>
                  <a:lnTo>
                    <a:pt x="621" y="362"/>
                  </a:lnTo>
                  <a:lnTo>
                    <a:pt x="672" y="393"/>
                  </a:lnTo>
                  <a:lnTo>
                    <a:pt x="735" y="431"/>
                  </a:lnTo>
                  <a:lnTo>
                    <a:pt x="779" y="455"/>
                  </a:lnTo>
                  <a:lnTo>
                    <a:pt x="825" y="480"/>
                  </a:lnTo>
                  <a:lnTo>
                    <a:pt x="868" y="506"/>
                  </a:lnTo>
                  <a:lnTo>
                    <a:pt x="907" y="523"/>
                  </a:lnTo>
                  <a:lnTo>
                    <a:pt x="938" y="535"/>
                  </a:lnTo>
                  <a:lnTo>
                    <a:pt x="969" y="545"/>
                  </a:lnTo>
                  <a:lnTo>
                    <a:pt x="999" y="556"/>
                  </a:lnTo>
                  <a:lnTo>
                    <a:pt x="1023" y="560"/>
                  </a:lnTo>
                  <a:lnTo>
                    <a:pt x="1047" y="564"/>
                  </a:lnTo>
                  <a:lnTo>
                    <a:pt x="1064" y="562"/>
                  </a:lnTo>
                  <a:lnTo>
                    <a:pt x="1088" y="566"/>
                  </a:lnTo>
                  <a:lnTo>
                    <a:pt x="1106" y="562"/>
                  </a:lnTo>
                  <a:lnTo>
                    <a:pt x="1117" y="552"/>
                  </a:lnTo>
                  <a:lnTo>
                    <a:pt x="1133" y="549"/>
                  </a:lnTo>
                  <a:lnTo>
                    <a:pt x="1142" y="539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668838" y="2027238"/>
            <a:ext cx="2963862" cy="3003550"/>
            <a:chOff x="3316" y="759"/>
            <a:chExt cx="1867" cy="1892"/>
          </a:xfrm>
        </p:grpSpPr>
        <p:sp>
          <p:nvSpPr>
            <p:cNvPr id="120862" name="Line 30"/>
            <p:cNvSpPr>
              <a:spLocks noChangeShapeType="1"/>
            </p:cNvSpPr>
            <p:nvPr/>
          </p:nvSpPr>
          <p:spPr bwMode="auto">
            <a:xfrm flipV="1">
              <a:off x="3316" y="762"/>
              <a:ext cx="1867" cy="18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63" name="Freeform 31"/>
            <p:cNvSpPr>
              <a:spLocks/>
            </p:cNvSpPr>
            <p:nvPr/>
          </p:nvSpPr>
          <p:spPr bwMode="auto">
            <a:xfrm>
              <a:off x="3317" y="1911"/>
              <a:ext cx="358" cy="734"/>
            </a:xfrm>
            <a:custGeom>
              <a:avLst/>
              <a:gdLst/>
              <a:ahLst/>
              <a:cxnLst>
                <a:cxn ang="0">
                  <a:pos x="0" y="733"/>
                </a:cxn>
                <a:cxn ang="0">
                  <a:pos x="30" y="703"/>
                </a:cxn>
                <a:cxn ang="0">
                  <a:pos x="58" y="669"/>
                </a:cxn>
                <a:cxn ang="0">
                  <a:pos x="89" y="638"/>
                </a:cxn>
                <a:cxn ang="0">
                  <a:pos x="115" y="603"/>
                </a:cxn>
                <a:cxn ang="0">
                  <a:pos x="139" y="567"/>
                </a:cxn>
                <a:cxn ang="0">
                  <a:pos x="165" y="532"/>
                </a:cxn>
                <a:cxn ang="0">
                  <a:pos x="190" y="496"/>
                </a:cxn>
                <a:cxn ang="0">
                  <a:pos x="214" y="457"/>
                </a:cxn>
                <a:cxn ang="0">
                  <a:pos x="234" y="418"/>
                </a:cxn>
                <a:cxn ang="0">
                  <a:pos x="261" y="371"/>
                </a:cxn>
                <a:cxn ang="0">
                  <a:pos x="281" y="330"/>
                </a:cxn>
                <a:cxn ang="0">
                  <a:pos x="298" y="287"/>
                </a:cxn>
                <a:cxn ang="0">
                  <a:pos x="310" y="242"/>
                </a:cxn>
                <a:cxn ang="0">
                  <a:pos x="322" y="196"/>
                </a:cxn>
                <a:cxn ang="0">
                  <a:pos x="336" y="151"/>
                </a:cxn>
                <a:cxn ang="0">
                  <a:pos x="342" y="100"/>
                </a:cxn>
                <a:cxn ang="0">
                  <a:pos x="351" y="51"/>
                </a:cxn>
                <a:cxn ang="0">
                  <a:pos x="357" y="0"/>
                </a:cxn>
              </a:cxnLst>
              <a:rect l="0" t="0" r="r" b="b"/>
              <a:pathLst>
                <a:path w="358" h="734">
                  <a:moveTo>
                    <a:pt x="0" y="733"/>
                  </a:moveTo>
                  <a:lnTo>
                    <a:pt x="30" y="703"/>
                  </a:lnTo>
                  <a:lnTo>
                    <a:pt x="58" y="669"/>
                  </a:lnTo>
                  <a:lnTo>
                    <a:pt x="89" y="638"/>
                  </a:lnTo>
                  <a:lnTo>
                    <a:pt x="115" y="603"/>
                  </a:lnTo>
                  <a:lnTo>
                    <a:pt x="139" y="567"/>
                  </a:lnTo>
                  <a:lnTo>
                    <a:pt x="165" y="532"/>
                  </a:lnTo>
                  <a:lnTo>
                    <a:pt x="190" y="496"/>
                  </a:lnTo>
                  <a:lnTo>
                    <a:pt x="214" y="457"/>
                  </a:lnTo>
                  <a:lnTo>
                    <a:pt x="234" y="418"/>
                  </a:lnTo>
                  <a:lnTo>
                    <a:pt x="261" y="371"/>
                  </a:lnTo>
                  <a:lnTo>
                    <a:pt x="281" y="330"/>
                  </a:lnTo>
                  <a:lnTo>
                    <a:pt x="298" y="287"/>
                  </a:lnTo>
                  <a:lnTo>
                    <a:pt x="310" y="242"/>
                  </a:lnTo>
                  <a:lnTo>
                    <a:pt x="322" y="196"/>
                  </a:lnTo>
                  <a:lnTo>
                    <a:pt x="336" y="151"/>
                  </a:lnTo>
                  <a:lnTo>
                    <a:pt x="342" y="100"/>
                  </a:lnTo>
                  <a:lnTo>
                    <a:pt x="351" y="51"/>
                  </a:lnTo>
                  <a:lnTo>
                    <a:pt x="357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0864" name="Freeform 32"/>
            <p:cNvSpPr>
              <a:spLocks/>
            </p:cNvSpPr>
            <p:nvPr/>
          </p:nvSpPr>
          <p:spPr bwMode="auto">
            <a:xfrm>
              <a:off x="3674" y="759"/>
              <a:ext cx="1506" cy="1153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" y="1100"/>
                </a:cxn>
                <a:cxn ang="0">
                  <a:pos x="8" y="1046"/>
                </a:cxn>
                <a:cxn ang="0">
                  <a:pos x="15" y="993"/>
                </a:cxn>
                <a:cxn ang="0">
                  <a:pos x="21" y="942"/>
                </a:cxn>
                <a:cxn ang="0">
                  <a:pos x="27" y="891"/>
                </a:cxn>
                <a:cxn ang="0">
                  <a:pos x="36" y="842"/>
                </a:cxn>
                <a:cxn ang="0">
                  <a:pos x="46" y="792"/>
                </a:cxn>
                <a:cxn ang="0">
                  <a:pos x="59" y="747"/>
                </a:cxn>
                <a:cxn ang="0">
                  <a:pos x="76" y="703"/>
                </a:cxn>
                <a:cxn ang="0">
                  <a:pos x="96" y="664"/>
                </a:cxn>
                <a:cxn ang="0">
                  <a:pos x="119" y="627"/>
                </a:cxn>
                <a:cxn ang="0">
                  <a:pos x="150" y="597"/>
                </a:cxn>
                <a:cxn ang="0">
                  <a:pos x="181" y="566"/>
                </a:cxn>
                <a:cxn ang="0">
                  <a:pos x="218" y="541"/>
                </a:cxn>
                <a:cxn ang="0">
                  <a:pos x="260" y="517"/>
                </a:cxn>
                <a:cxn ang="0">
                  <a:pos x="305" y="499"/>
                </a:cxn>
                <a:cxn ang="0">
                  <a:pos x="353" y="481"/>
                </a:cxn>
                <a:cxn ang="0">
                  <a:pos x="407" y="467"/>
                </a:cxn>
                <a:cxn ang="0">
                  <a:pos x="458" y="454"/>
                </a:cxn>
                <a:cxn ang="0">
                  <a:pos x="515" y="443"/>
                </a:cxn>
                <a:cxn ang="0">
                  <a:pos x="570" y="433"/>
                </a:cxn>
                <a:cxn ang="0">
                  <a:pos x="625" y="422"/>
                </a:cxn>
                <a:cxn ang="0">
                  <a:pos x="685" y="415"/>
                </a:cxn>
                <a:cxn ang="0">
                  <a:pos x="740" y="403"/>
                </a:cxn>
                <a:cxn ang="0">
                  <a:pos x="795" y="393"/>
                </a:cxn>
                <a:cxn ang="0">
                  <a:pos x="849" y="378"/>
                </a:cxn>
                <a:cxn ang="0">
                  <a:pos x="910" y="360"/>
                </a:cxn>
                <a:cxn ang="0">
                  <a:pos x="961" y="343"/>
                </a:cxn>
                <a:cxn ang="0">
                  <a:pos x="1008" y="327"/>
                </a:cxn>
                <a:cxn ang="0">
                  <a:pos x="1057" y="310"/>
                </a:cxn>
                <a:cxn ang="0">
                  <a:pos x="1102" y="291"/>
                </a:cxn>
                <a:cxn ang="0">
                  <a:pos x="1143" y="269"/>
                </a:cxn>
                <a:cxn ang="0">
                  <a:pos x="1185" y="246"/>
                </a:cxn>
                <a:cxn ang="0">
                  <a:pos x="1227" y="223"/>
                </a:cxn>
                <a:cxn ang="0">
                  <a:pos x="1265" y="198"/>
                </a:cxn>
                <a:cxn ang="0">
                  <a:pos x="1302" y="172"/>
                </a:cxn>
                <a:cxn ang="0">
                  <a:pos x="1338" y="144"/>
                </a:cxn>
                <a:cxn ang="0">
                  <a:pos x="1374" y="119"/>
                </a:cxn>
                <a:cxn ang="0">
                  <a:pos x="1411" y="90"/>
                </a:cxn>
                <a:cxn ang="0">
                  <a:pos x="1441" y="59"/>
                </a:cxn>
                <a:cxn ang="0">
                  <a:pos x="1475" y="31"/>
                </a:cxn>
                <a:cxn ang="0">
                  <a:pos x="1505" y="0"/>
                </a:cxn>
              </a:cxnLst>
              <a:rect l="0" t="0" r="r" b="b"/>
              <a:pathLst>
                <a:path w="1506" h="1153">
                  <a:moveTo>
                    <a:pt x="0" y="1152"/>
                  </a:moveTo>
                  <a:lnTo>
                    <a:pt x="7" y="1100"/>
                  </a:lnTo>
                  <a:lnTo>
                    <a:pt x="8" y="1046"/>
                  </a:lnTo>
                  <a:lnTo>
                    <a:pt x="15" y="993"/>
                  </a:lnTo>
                  <a:lnTo>
                    <a:pt x="21" y="942"/>
                  </a:lnTo>
                  <a:lnTo>
                    <a:pt x="27" y="891"/>
                  </a:lnTo>
                  <a:lnTo>
                    <a:pt x="36" y="842"/>
                  </a:lnTo>
                  <a:lnTo>
                    <a:pt x="46" y="792"/>
                  </a:lnTo>
                  <a:lnTo>
                    <a:pt x="59" y="747"/>
                  </a:lnTo>
                  <a:lnTo>
                    <a:pt x="76" y="703"/>
                  </a:lnTo>
                  <a:lnTo>
                    <a:pt x="96" y="664"/>
                  </a:lnTo>
                  <a:lnTo>
                    <a:pt x="119" y="627"/>
                  </a:lnTo>
                  <a:lnTo>
                    <a:pt x="150" y="597"/>
                  </a:lnTo>
                  <a:lnTo>
                    <a:pt x="181" y="566"/>
                  </a:lnTo>
                  <a:lnTo>
                    <a:pt x="218" y="541"/>
                  </a:lnTo>
                  <a:lnTo>
                    <a:pt x="260" y="517"/>
                  </a:lnTo>
                  <a:lnTo>
                    <a:pt x="305" y="499"/>
                  </a:lnTo>
                  <a:lnTo>
                    <a:pt x="353" y="481"/>
                  </a:lnTo>
                  <a:lnTo>
                    <a:pt x="407" y="467"/>
                  </a:lnTo>
                  <a:lnTo>
                    <a:pt x="458" y="454"/>
                  </a:lnTo>
                  <a:lnTo>
                    <a:pt x="515" y="443"/>
                  </a:lnTo>
                  <a:lnTo>
                    <a:pt x="570" y="433"/>
                  </a:lnTo>
                  <a:lnTo>
                    <a:pt x="625" y="422"/>
                  </a:lnTo>
                  <a:lnTo>
                    <a:pt x="685" y="415"/>
                  </a:lnTo>
                  <a:lnTo>
                    <a:pt x="740" y="403"/>
                  </a:lnTo>
                  <a:lnTo>
                    <a:pt x="795" y="393"/>
                  </a:lnTo>
                  <a:lnTo>
                    <a:pt x="849" y="378"/>
                  </a:lnTo>
                  <a:lnTo>
                    <a:pt x="910" y="360"/>
                  </a:lnTo>
                  <a:lnTo>
                    <a:pt x="961" y="343"/>
                  </a:lnTo>
                  <a:lnTo>
                    <a:pt x="1008" y="327"/>
                  </a:lnTo>
                  <a:lnTo>
                    <a:pt x="1057" y="310"/>
                  </a:lnTo>
                  <a:lnTo>
                    <a:pt x="1102" y="291"/>
                  </a:lnTo>
                  <a:lnTo>
                    <a:pt x="1143" y="269"/>
                  </a:lnTo>
                  <a:lnTo>
                    <a:pt x="1185" y="246"/>
                  </a:lnTo>
                  <a:lnTo>
                    <a:pt x="1227" y="223"/>
                  </a:lnTo>
                  <a:lnTo>
                    <a:pt x="1265" y="198"/>
                  </a:lnTo>
                  <a:lnTo>
                    <a:pt x="1302" y="172"/>
                  </a:lnTo>
                  <a:lnTo>
                    <a:pt x="1338" y="144"/>
                  </a:lnTo>
                  <a:lnTo>
                    <a:pt x="1374" y="119"/>
                  </a:lnTo>
                  <a:lnTo>
                    <a:pt x="1411" y="90"/>
                  </a:lnTo>
                  <a:lnTo>
                    <a:pt x="1441" y="59"/>
                  </a:lnTo>
                  <a:lnTo>
                    <a:pt x="1475" y="31"/>
                  </a:lnTo>
                  <a:lnTo>
                    <a:pt x="1505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20867" name="Rectangle 35"/>
          <p:cNvSpPr>
            <a:spLocks noChangeArrowheads="1"/>
          </p:cNvSpPr>
          <p:nvPr/>
        </p:nvSpPr>
        <p:spPr bwMode="auto">
          <a:xfrm>
            <a:off x="6477000" y="3581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E(</a:t>
            </a:r>
            <a:r>
              <a:rPr lang="en-US" sz="2400" i="1"/>
              <a:t>y</a:t>
            </a:r>
            <a:r>
              <a:rPr lang="en-US" sz="2400"/>
              <a:t>|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>
                <a:latin typeface="Symbol" pitchFamily="18" charset="2"/>
              </a:rPr>
              <a:t>b</a:t>
            </a:r>
            <a:r>
              <a:rPr lang="en-US" sz="2400" i="1" baseline="-25000"/>
              <a:t>0</a:t>
            </a:r>
            <a:r>
              <a:rPr lang="en-US" sz="2400" i="1"/>
              <a:t> + </a:t>
            </a:r>
            <a:r>
              <a:rPr lang="en-US" sz="2400" i="1">
                <a:latin typeface="Symbol" pitchFamily="18" charset="2"/>
              </a:rPr>
              <a:t>b</a:t>
            </a:r>
            <a:r>
              <a:rPr lang="en-US" sz="2400" i="1" baseline="-25000"/>
              <a:t>1</a:t>
            </a:r>
            <a:r>
              <a:rPr lang="en-US" sz="2400" i="1"/>
              <a:t>x</a:t>
            </a:r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V="1">
            <a:off x="7696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fr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32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OLS (cont)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dirty="0" err="1" smtClean="0"/>
              <a:t>Theorem</a:t>
            </a:r>
            <a:r>
              <a:rPr lang="fr-CA" dirty="0" smtClean="0"/>
              <a:t> 2: </a:t>
            </a:r>
            <a:r>
              <a:rPr lang="en-US" dirty="0" smtClean="0"/>
              <a:t>Sampling Variance of the OLS Estimators</a:t>
            </a:r>
            <a:endParaRPr lang="en-CA" dirty="0" smtClean="0"/>
          </a:p>
          <a:p>
            <a:pPr lvl="1"/>
            <a:r>
              <a:rPr lang="en-US" dirty="0" smtClean="0"/>
              <a:t>Under Assumptions SLR.1 through SLR.5, the variance of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^</a:t>
            </a:r>
            <a:r>
              <a:rPr lang="en-US" i="1" dirty="0" smtClean="0"/>
              <a:t> </a:t>
            </a:r>
            <a:r>
              <a:rPr lang="en-US" dirty="0" smtClean="0"/>
              <a:t>is</a:t>
            </a:r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266963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0F1-7EC3-4F7A-B9D2-4618E65A6BFA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OLS (cont)</a:t>
            </a:r>
            <a:endParaRPr lang="en-US" dirty="0"/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724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Proof</a:t>
            </a:r>
            <a:r>
              <a:rPr lang="en-US" dirty="0" smtClean="0"/>
              <a:t> </a:t>
            </a:r>
            <a:r>
              <a:rPr lang="fr-CA" dirty="0" smtClean="0"/>
              <a:t>of the variance </a:t>
            </a:r>
            <a:r>
              <a:rPr lang="en-US" dirty="0" smtClean="0"/>
              <a:t>of 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b</a:t>
            </a:r>
            <a:r>
              <a:rPr lang="en-US" i="1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^</a:t>
            </a:r>
            <a:endParaRPr lang="en-CA" dirty="0" smtClean="0"/>
          </a:p>
        </p:txBody>
      </p:sp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5669392" cy="235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F0D4-29F3-4CAE-BA59-D693791BB3A0}" type="slidenum">
              <a:rPr lang="en-US"/>
              <a:pPr/>
              <a:t>34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Variance of OLS Summary</a:t>
            </a:r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763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The larger the error variance, </a:t>
            </a:r>
            <a:r>
              <a:rPr lang="en-US" i="1" dirty="0">
                <a:latin typeface="Symbol" pitchFamily="18" charset="2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, the larger the variance of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^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variability in the explanatory variables </a:t>
            </a:r>
            <a:r>
              <a:rPr lang="en-US" i="1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is preferred because this makes the variance of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^ decreases.</a:t>
            </a:r>
          </a:p>
          <a:p>
            <a:endParaRPr lang="en-US" dirty="0"/>
          </a:p>
          <a:p>
            <a:r>
              <a:rPr lang="en-US" dirty="0"/>
              <a:t> As a result, a larger sample size should decrease the variance of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^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F0D4-29F3-4CAE-BA59-D693791BB3A0}" type="slidenum">
              <a:rPr lang="en-US"/>
              <a:pPr/>
              <a:t>35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7632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u="sng" dirty="0" smtClean="0"/>
              <a:t>Theorems 1 and 2 tell us that: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5" y="2708920"/>
            <a:ext cx="331891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1E8-F034-4093-8B34-F27C8FB2E4C7}" type="slidenum">
              <a:rPr lang="en-US"/>
              <a:pPr/>
              <a:t>36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Remark</a:t>
            </a:r>
            <a:br>
              <a:rPr lang="en-US" dirty="0" smtClean="0"/>
            </a:br>
            <a:r>
              <a:rPr lang="en-US" dirty="0" smtClean="0"/>
              <a:t>Estimating </a:t>
            </a:r>
            <a:r>
              <a:rPr lang="en-US" dirty="0"/>
              <a:t>the </a:t>
            </a:r>
            <a:r>
              <a:rPr lang="en-US" dirty="0" smtClean="0"/>
              <a:t>Error Variance</a:t>
            </a:r>
            <a:endParaRPr lang="en-US" dirty="0"/>
          </a:p>
        </p:txBody>
      </p:sp>
      <p:sp>
        <p:nvSpPr>
          <p:cNvPr id="125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0432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Problem that the error variance is unknown</a:t>
            </a:r>
            <a:r>
              <a:rPr lang="en-US" dirty="0" smtClean="0"/>
              <a:t> </a:t>
            </a:r>
          </a:p>
          <a:p>
            <a:endParaRPr lang="en-US" u="sng" dirty="0" smtClean="0"/>
          </a:p>
          <a:p>
            <a:r>
              <a:rPr lang="en-US" u="sng" dirty="0" smtClean="0"/>
              <a:t>We </a:t>
            </a:r>
            <a:r>
              <a:rPr lang="en-US" u="sng" dirty="0"/>
              <a:t>don’t know what the error variance, </a:t>
            </a:r>
            <a:r>
              <a:rPr lang="en-US" i="1" u="sng" dirty="0">
                <a:latin typeface="Symbol" pitchFamily="18" charset="2"/>
              </a:rPr>
              <a:t>s</a:t>
            </a:r>
            <a:r>
              <a:rPr lang="en-US" u="sng" baseline="30000" dirty="0"/>
              <a:t>2</a:t>
            </a:r>
            <a:r>
              <a:rPr lang="en-US" u="sng" dirty="0"/>
              <a:t>, is, because we don’t observe the errors, </a:t>
            </a:r>
            <a:r>
              <a:rPr lang="en-US" i="1" u="sng" dirty="0" err="1"/>
              <a:t>u</a:t>
            </a:r>
            <a:r>
              <a:rPr lang="en-US" u="sng" baseline="-25000" dirty="0" err="1"/>
              <a:t>i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 What we observe are the residuals, </a:t>
            </a:r>
            <a:r>
              <a:rPr lang="en-US" i="1" dirty="0" err="1">
                <a:cs typeface="Times New Roman" pitchFamily="18" charset="0"/>
              </a:rPr>
              <a:t>û</a:t>
            </a:r>
            <a:r>
              <a:rPr lang="en-US" baseline="-25000" dirty="0" err="1">
                <a:cs typeface="Times New Roman" pitchFamily="18" charset="0"/>
              </a:rPr>
              <a:t>i</a:t>
            </a:r>
            <a:endParaRPr lang="en-US" baseline="-25000" dirty="0">
              <a:cs typeface="Times New Roman" pitchFamily="18" charset="0"/>
            </a:endParaRPr>
          </a:p>
          <a:p>
            <a:endParaRPr lang="en-US" baseline="-25000" dirty="0">
              <a:cs typeface="Times New Roman" pitchFamily="18" charset="0"/>
            </a:endParaRPr>
          </a:p>
          <a:p>
            <a:r>
              <a:rPr lang="en-US" dirty="0"/>
              <a:t> We can use the residuals to form an estimate of the error variance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0667-C2DB-4661-8DB4-FBB1755A48B6}" type="slidenum">
              <a:rPr lang="en-US"/>
              <a:pPr/>
              <a:t>37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Variance Estimate (cont)</a:t>
            </a:r>
          </a:p>
        </p:txBody>
      </p:sp>
      <p:graphicFrame>
        <p:nvGraphicFramePr>
          <p:cNvPr id="129024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292525"/>
              </p:ext>
            </p:extLst>
          </p:nvPr>
        </p:nvGraphicFramePr>
        <p:xfrm>
          <a:off x="3203848" y="2564904"/>
          <a:ext cx="1368152" cy="80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7" name="Equation" r:id="rId3" imgW="774360" imgH="457200" progId="Equation.3">
                  <p:embed/>
                </p:oleObj>
              </mc:Choice>
              <mc:Fallback>
                <p:oleObj name="Equation" r:id="rId3" imgW="77436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564904"/>
                        <a:ext cx="1368152" cy="8073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5" name="Object 1"/>
          <p:cNvGraphicFramePr>
            <a:graphicFrameLocks noChangeAspect="1"/>
          </p:cNvGraphicFramePr>
          <p:nvPr/>
        </p:nvGraphicFramePr>
        <p:xfrm>
          <a:off x="7812360" y="1916832"/>
          <a:ext cx="677664" cy="60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8" name="Equation" r:id="rId5" imgW="203040" imgH="203040" progId="Equation.3">
                  <p:embed/>
                </p:oleObj>
              </mc:Choice>
              <mc:Fallback>
                <p:oleObj name="Equation" r:id="rId5" imgW="2030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1916832"/>
                        <a:ext cx="677664" cy="605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4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7"/>
              </a:buBlip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</a:rPr>
              <a:t> Unbiased Estimation of Error Variance</a:t>
            </a: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7"/>
              </a:buBlip>
            </a:pP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7"/>
              </a:buBlip>
            </a:pPr>
            <a:endParaRPr lang="en-US" sz="320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7"/>
              </a:buBlip>
            </a:pPr>
            <a:r>
              <a:rPr lang="en-US" sz="3200" kern="0" dirty="0">
                <a:solidFill>
                  <a:schemeClr val="tx1"/>
                </a:solidFill>
              </a:rPr>
              <a:t>The estimate     is interesting because it is an estimate </a:t>
            </a:r>
            <a:r>
              <a:rPr lang="en-US" sz="3200" kern="0" dirty="0" smtClean="0">
                <a:solidFill>
                  <a:schemeClr val="tx1"/>
                </a:solidFill>
              </a:rPr>
              <a:t>of the </a:t>
            </a:r>
            <a:r>
              <a:rPr lang="en-US" sz="3200" u="sng" kern="0" dirty="0" smtClean="0">
                <a:solidFill>
                  <a:schemeClr val="tx1"/>
                </a:solidFill>
              </a:rPr>
              <a:t>sample </a:t>
            </a:r>
            <a:r>
              <a:rPr lang="en-US" sz="3200" u="sng" kern="0" dirty="0">
                <a:solidFill>
                  <a:schemeClr val="tx1"/>
                </a:solidFill>
              </a:rPr>
              <a:t>standard deviation of the OLS </a:t>
            </a:r>
            <a:r>
              <a:rPr lang="en-US" sz="3200" u="sng" kern="0" dirty="0" smtClean="0">
                <a:solidFill>
                  <a:schemeClr val="tx1"/>
                </a:solidFill>
              </a:rPr>
              <a:t>residuals:</a:t>
            </a:r>
            <a:endParaRPr lang="en-US" sz="3200" kern="0" dirty="0">
              <a:solidFill>
                <a:schemeClr val="tx1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7"/>
              </a:buBlip>
            </a:pP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472733"/>
              </p:ext>
            </p:extLst>
          </p:nvPr>
        </p:nvGraphicFramePr>
        <p:xfrm>
          <a:off x="3347864" y="3789040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9" name="Equation" r:id="rId8" imgW="152202" imgH="177569" progId="Equation.3">
                  <p:embed/>
                </p:oleObj>
              </mc:Choice>
              <mc:Fallback>
                <p:oleObj name="Equation" r:id="rId8" imgW="152202" imgH="1775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789040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27829269"/>
              </p:ext>
            </p:extLst>
          </p:nvPr>
        </p:nvGraphicFramePr>
        <p:xfrm>
          <a:off x="3391693" y="5157192"/>
          <a:ext cx="2332435" cy="130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Equation" r:id="rId10" imgW="1358310" imgH="761669" progId="Equation.3">
                  <p:embed/>
                </p:oleObj>
              </mc:Choice>
              <mc:Fallback>
                <p:oleObj name="Equation" r:id="rId10" imgW="1358310" imgH="761669" progId="Equation.3">
                  <p:embed/>
                  <p:pic>
                    <p:nvPicPr>
                      <p:cNvPr id="0" name="Object 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693" y="5157192"/>
                        <a:ext cx="2332435" cy="130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0667-C2DB-4661-8DB4-FBB1755A48B6}" type="slidenum">
              <a:rPr lang="en-US"/>
              <a:pPr/>
              <a:t>38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Variance Estimate (cont)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76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 For a given sample,          is a number, just as         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        is simply a number when we compute it from the given data.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endParaRPr lang="en-US" sz="280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800" kern="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SE </a:t>
            </a:r>
            <a:r>
              <a:rPr lang="en-US" sz="2800" kern="0" dirty="0">
                <a:solidFill>
                  <a:schemeClr val="tx1"/>
                </a:solidFill>
                <a:latin typeface="+mn-lt"/>
              </a:rPr>
              <a:t>measures the spread of the distribution of u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2800" kern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endParaRPr lang="en-US" sz="280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We will use them to construct </a:t>
            </a:r>
            <a:r>
              <a:rPr lang="en-US" sz="2800" u="sng" kern="0" dirty="0" smtClean="0">
                <a:solidFill>
                  <a:schemeClr val="tx1"/>
                </a:solidFill>
                <a:latin typeface="+mn-lt"/>
              </a:rPr>
              <a:t>test statistics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2800" u="sng" kern="0" dirty="0" smtClean="0">
                <a:solidFill>
                  <a:schemeClr val="tx1"/>
                </a:solidFill>
                <a:latin typeface="+mn-lt"/>
              </a:rPr>
              <a:t>confidence intervals</a:t>
            </a:r>
            <a:r>
              <a:rPr lang="en-US" sz="2800" kern="0" dirty="0" smtClean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4211960" y="1988840"/>
          <a:ext cx="68218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8" name="Equation" r:id="rId4" imgW="380880" imgH="241200" progId="Equation.3">
                  <p:embed/>
                </p:oleObj>
              </mc:Choice>
              <mc:Fallback>
                <p:oleObj name="Equation" r:id="rId4" imgW="380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988840"/>
                        <a:ext cx="682181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3" name="Object 5"/>
          <p:cNvGraphicFramePr>
            <a:graphicFrameLocks noChangeAspect="1"/>
          </p:cNvGraphicFramePr>
          <p:nvPr/>
        </p:nvGraphicFramePr>
        <p:xfrm>
          <a:off x="1259632" y="2420888"/>
          <a:ext cx="360040" cy="48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9" name="Equation" r:id="rId6" imgW="177480" imgH="241200" progId="Equation.3">
                  <p:embed/>
                </p:oleObj>
              </mc:Choice>
              <mc:Fallback>
                <p:oleObj name="Equation" r:id="rId6" imgW="1774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360040" cy="488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39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Best </a:t>
            </a:r>
            <a:r>
              <a:rPr lang="fr-CA" dirty="0" err="1" smtClean="0"/>
              <a:t>Linear</a:t>
            </a:r>
            <a:r>
              <a:rPr lang="fr-CA" dirty="0" smtClean="0"/>
              <a:t> </a:t>
            </a:r>
            <a:r>
              <a:rPr lang="fr-CA" dirty="0" err="1" smtClean="0"/>
              <a:t>Unbiased</a:t>
            </a:r>
            <a:r>
              <a:rPr lang="fr-CA" dirty="0" smtClean="0"/>
              <a:t> </a:t>
            </a:r>
            <a:r>
              <a:rPr lang="fr-CA" dirty="0" err="1" smtClean="0"/>
              <a:t>Estimator</a:t>
            </a:r>
            <a:endParaRPr lang="en-US" dirty="0"/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772400" cy="48965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We showed that the OLS slope estimator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^ </a:t>
            </a:r>
            <a:r>
              <a:rPr lang="en-US" dirty="0" smtClean="0"/>
              <a:t>is unbiased. And we </a:t>
            </a:r>
            <a:r>
              <a:rPr lang="fr-CA" dirty="0" err="1" smtClean="0"/>
              <a:t>obtained</a:t>
            </a:r>
            <a:r>
              <a:rPr lang="fr-CA" dirty="0" smtClean="0"/>
              <a:t> the variance.</a:t>
            </a:r>
          </a:p>
          <a:p>
            <a:endParaRPr lang="en-US" dirty="0" smtClean="0"/>
          </a:p>
          <a:p>
            <a:r>
              <a:rPr lang="fr-CA" dirty="0" smtClean="0"/>
              <a:t>Is the variance </a:t>
            </a:r>
            <a:r>
              <a:rPr lang="fr-CA" dirty="0" err="1" smtClean="0"/>
              <a:t>small</a:t>
            </a:r>
            <a:r>
              <a:rPr lang="fr-CA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Gauss-Markov Theorem: </a:t>
            </a:r>
            <a:r>
              <a:rPr lang="en-US" u="sng" dirty="0" smtClean="0"/>
              <a:t>under Assumptions SLR1-5</a:t>
            </a:r>
            <a:r>
              <a:rPr lang="en-US" dirty="0" smtClean="0"/>
              <a:t>, the OLS estimator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^ </a:t>
            </a:r>
            <a:r>
              <a:rPr lang="en-US" dirty="0" smtClean="0"/>
              <a:t>is the best linear unbiased estimator (BLUE).</a:t>
            </a:r>
          </a:p>
          <a:p>
            <a:endParaRPr lang="en-US" dirty="0" smtClean="0"/>
          </a:p>
          <a:p>
            <a:r>
              <a:rPr lang="en-US" dirty="0" smtClean="0"/>
              <a:t>Caution: OLS is only BLUE when the assumptions SLR.1-5 are </a:t>
            </a:r>
            <a:r>
              <a:rPr lang="fr-CA" dirty="0" err="1" smtClean="0"/>
              <a:t>satisfied</a:t>
            </a:r>
            <a:r>
              <a:rPr lang="fr-CA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Population Values vs. </a:t>
            </a:r>
            <a:r>
              <a:rPr lang="fr-CA" dirty="0" err="1" smtClean="0"/>
              <a:t>Sample</a:t>
            </a:r>
            <a:r>
              <a:rPr lang="fr-CA" dirty="0" smtClean="0"/>
              <a:t> Values</a:t>
            </a:r>
            <a:endParaRPr lang="en-US" dirty="0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120" y="1556792"/>
            <a:ext cx="4032448" cy="22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6264" y="3933056"/>
            <a:ext cx="47614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Population Values vs. </a:t>
            </a:r>
            <a:r>
              <a:rPr lang="fr-CA" dirty="0" err="1" smtClean="0"/>
              <a:t>Sample</a:t>
            </a:r>
            <a:r>
              <a:rPr lang="fr-CA" dirty="0" smtClean="0"/>
              <a:t> Values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7584" y="1772816"/>
            <a:ext cx="784887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Most population values cannot be observed (or computed), e.g. ,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1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Those population values are the values that we want to know.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We use sample values to approximate them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^ and </a:t>
            </a:r>
            <a:r>
              <a:rPr lang="en-US" sz="2400" i="1" dirty="0" smtClean="0">
                <a:latin typeface="Symbol" pitchFamily="18" charset="2"/>
              </a:rPr>
              <a:t>b</a:t>
            </a:r>
            <a:r>
              <a:rPr lang="en-US" sz="2400" i="1" baseline="-25000" dirty="0" smtClean="0"/>
              <a:t>1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^ 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 sample values are always random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BD8E-E94D-448C-8FCE-374C27E736F4}" type="slidenum">
              <a:rPr lang="en-US"/>
              <a:pPr/>
              <a:t>6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Properties</a:t>
            </a:r>
            <a:endParaRPr lang="en-US" dirty="0"/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54280" cy="43323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/>
              <a:t>The three most important </a:t>
            </a:r>
            <a:r>
              <a:rPr lang="fr-CA" u="sng" dirty="0" smtClean="0"/>
              <a:t>properties: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sum of the OLS residuals is </a:t>
            </a:r>
            <a:r>
              <a:rPr lang="en-US" dirty="0" smtClean="0"/>
              <a:t>zero, i.e. the sample average of the OLS residuals , is zero</a:t>
            </a:r>
          </a:p>
          <a:p>
            <a:endParaRPr lang="en-US" dirty="0"/>
          </a:p>
          <a:p>
            <a:r>
              <a:rPr lang="en-US" dirty="0"/>
              <a:t> The sample covariance </a:t>
            </a:r>
            <a:r>
              <a:rPr lang="en-US" dirty="0" smtClean="0"/>
              <a:t>between              is zero</a:t>
            </a:r>
          </a:p>
          <a:p>
            <a:endParaRPr lang="en-US" dirty="0"/>
          </a:p>
          <a:p>
            <a:r>
              <a:rPr lang="en-US" dirty="0"/>
              <a:t> The OLS regression line always goes through the mean of the sample</a:t>
            </a: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149080"/>
            <a:ext cx="117013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B34B-62A1-4F9B-8629-1BE8B2D0B74E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Properties (precise)</a:t>
            </a:r>
          </a:p>
        </p:txBody>
      </p:sp>
      <p:graphicFrame>
        <p:nvGraphicFramePr>
          <p:cNvPr id="1075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763713"/>
          <a:ext cx="6172200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Equation" r:id="rId3" imgW="1726920" imgH="1346040" progId="Equation.3">
                  <p:embed/>
                </p:oleObj>
              </mc:Choice>
              <mc:Fallback>
                <p:oleObj name="Equation" r:id="rId3" imgW="172692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63713"/>
                        <a:ext cx="6172200" cy="445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425C-4175-46A8-970D-3F33F93E7602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Goodness-of-Fit</a:t>
            </a:r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smtClean="0"/>
              <a:t>We want to say something about how well our model </a:t>
            </a:r>
            <a:r>
              <a:rPr lang="en-US" dirty="0"/>
              <a:t>fits or </a:t>
            </a:r>
            <a:r>
              <a:rPr lang="en-US" dirty="0" smtClean="0"/>
              <a:t>explains the data. We use </a:t>
            </a:r>
            <a:r>
              <a:rPr lang="en-US" dirty="0"/>
              <a:t>the following </a:t>
            </a:r>
            <a:r>
              <a:rPr lang="en-US" u="sng" dirty="0"/>
              <a:t>regression </a:t>
            </a:r>
            <a:r>
              <a:rPr lang="en-US" u="sng" dirty="0" smtClean="0"/>
              <a:t>statistic</a:t>
            </a:r>
            <a:r>
              <a:rPr lang="en-US" dirty="0" smtClean="0"/>
              <a:t>: The </a:t>
            </a:r>
            <a:r>
              <a:rPr lang="en-US" b="1" i="1" dirty="0"/>
              <a:t>regression R</a:t>
            </a:r>
            <a:r>
              <a:rPr lang="en-US" b="1" baseline="30000" dirty="0"/>
              <a:t>2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The </a:t>
            </a:r>
            <a:r>
              <a:rPr lang="en-US" sz="2400" i="1" smtClean="0">
                <a:ea typeface="ＭＳ Ｐゴシック" pitchFamily="34" charset="-128"/>
              </a:rPr>
              <a:t>regression</a:t>
            </a:r>
            <a:r>
              <a:rPr lang="en-US" sz="2400" smtClean="0">
                <a:ea typeface="ＭＳ Ｐゴシック" pitchFamily="34" charset="-128"/>
              </a:rPr>
              <a:t> </a:t>
            </a:r>
            <a:r>
              <a:rPr lang="en-US" sz="2400" i="1" smtClean="0">
                <a:ea typeface="ＭＳ Ｐゴシック" pitchFamily="34" charset="-128"/>
              </a:rPr>
              <a:t>R</a:t>
            </a:r>
            <a:r>
              <a:rPr lang="en-US" sz="2400" baseline="30000" smtClean="0">
                <a:ea typeface="ＭＳ Ｐゴシック" pitchFamily="34" charset="-128"/>
              </a:rPr>
              <a:t>2</a:t>
            </a:r>
            <a:r>
              <a:rPr lang="en-US" sz="2400" smtClean="0">
                <a:ea typeface="ＭＳ Ｐゴシック" pitchFamily="34" charset="-128"/>
              </a:rPr>
              <a:t> </a:t>
            </a:r>
            <a:r>
              <a:rPr lang="en-US" sz="2400" b="0" smtClean="0">
                <a:ea typeface="ＭＳ Ｐゴシック" pitchFamily="34" charset="-128"/>
              </a:rPr>
              <a:t>is the fraction of the sample variance of </a:t>
            </a:r>
            <a:r>
              <a:rPr lang="en-US" sz="2400" b="0" i="1" smtClean="0">
                <a:ea typeface="ＭＳ Ｐゴシック" pitchFamily="34" charset="-128"/>
              </a:rPr>
              <a:t>Y</a:t>
            </a:r>
            <a:r>
              <a:rPr lang="en-US" sz="2400" b="0" i="1" baseline="-25000" smtClean="0">
                <a:ea typeface="ＭＳ Ｐゴシック" pitchFamily="34" charset="-128"/>
              </a:rPr>
              <a:t>i</a:t>
            </a:r>
            <a:r>
              <a:rPr lang="en-US" sz="2400" b="0" smtClean="0">
                <a:ea typeface="ＭＳ Ｐゴシック" pitchFamily="34" charset="-128"/>
              </a:rPr>
              <a:t> “explained” by the regression.</a:t>
            </a:r>
          </a:p>
        </p:txBody>
      </p:sp>
      <p:sp>
        <p:nvSpPr>
          <p:cNvPr id="1331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en-US" sz="2000" i="1" dirty="0" smtClean="0">
                <a:ea typeface="ＭＳ Ｐゴシック" pitchFamily="34" charset="-128"/>
              </a:rPr>
              <a:t>Y</a:t>
            </a:r>
            <a:r>
              <a:rPr lang="en-US" sz="2000" i="1" baseline="-25000" dirty="0" smtClean="0">
                <a:ea typeface="ＭＳ Ｐゴシック" pitchFamily="34" charset="-128"/>
              </a:rPr>
              <a:t>i</a:t>
            </a:r>
            <a:r>
              <a:rPr lang="en-US" sz="2000" dirty="0" smtClean="0">
                <a:ea typeface="ＭＳ Ｐゴシック" pitchFamily="34" charset="-128"/>
              </a:rPr>
              <a:t> =    +    = OLS prediction + OLS residual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 dirty="0" smtClean="0">
                <a:latin typeface="Wingdings" pitchFamily="2" charset="2"/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dirty="0" smtClean="0">
                <a:ea typeface="ＭＳ Ｐゴシック" pitchFamily="34" charset="-128"/>
              </a:rPr>
              <a:t> sample </a:t>
            </a:r>
            <a:r>
              <a:rPr lang="en-US" sz="2000" dirty="0" err="1" smtClean="0">
                <a:ea typeface="ＭＳ Ｐゴシック" pitchFamily="34" charset="-128"/>
              </a:rPr>
              <a:t>var</a:t>
            </a:r>
            <a:r>
              <a:rPr lang="en-US" sz="2000" dirty="0" smtClean="0">
                <a:ea typeface="ＭＳ Ｐゴシック" pitchFamily="34" charset="-128"/>
              </a:rPr>
              <a:t> (</a:t>
            </a:r>
            <a:r>
              <a:rPr lang="en-US" sz="2000" i="1" dirty="0" smtClean="0">
                <a:ea typeface="ＭＳ Ｐゴシック" pitchFamily="34" charset="-128"/>
              </a:rPr>
              <a:t>Y</a:t>
            </a:r>
            <a:r>
              <a:rPr lang="en-US" sz="2000" dirty="0" smtClean="0">
                <a:ea typeface="ＭＳ Ｐゴシック" pitchFamily="34" charset="-128"/>
              </a:rPr>
              <a:t>) = sample </a:t>
            </a:r>
            <a:r>
              <a:rPr lang="en-US" sz="2000" dirty="0" err="1" smtClean="0">
                <a:ea typeface="ＭＳ Ｐゴシック" pitchFamily="34" charset="-128"/>
              </a:rPr>
              <a:t>var</a:t>
            </a:r>
            <a:r>
              <a:rPr lang="en-US" sz="2000" dirty="0" smtClean="0">
                <a:ea typeface="ＭＳ Ｐゴシック" pitchFamily="34" charset="-128"/>
              </a:rPr>
              <a:t>(   ) + sample </a:t>
            </a:r>
            <a:r>
              <a:rPr lang="en-US" sz="2000" dirty="0" err="1" smtClean="0">
                <a:ea typeface="ＭＳ Ｐゴシック" pitchFamily="34" charset="-128"/>
              </a:rPr>
              <a:t>var</a:t>
            </a:r>
            <a:r>
              <a:rPr lang="en-US" sz="2000" dirty="0" smtClean="0">
                <a:ea typeface="ＭＳ Ｐゴシック" pitchFamily="34" charset="-128"/>
              </a:rPr>
              <a:t>(    ) (</a:t>
            </a:r>
            <a:r>
              <a:rPr lang="en-US" sz="2000" i="1" dirty="0" smtClean="0">
                <a:ea typeface="ＭＳ Ｐゴシック" pitchFamily="34" charset="-128"/>
              </a:rPr>
              <a:t>why?</a:t>
            </a:r>
            <a:r>
              <a:rPr lang="en-US" sz="2000" dirty="0" smtClean="0">
                <a:ea typeface="ＭＳ Ｐゴシック" pitchFamily="34" charset="-128"/>
              </a:rPr>
              <a:t>)</a:t>
            </a:r>
          </a:p>
          <a:p>
            <a:pPr>
              <a:spcAft>
                <a:spcPts val="3600"/>
              </a:spcAft>
              <a:buFontTx/>
              <a:buNone/>
            </a:pPr>
            <a:r>
              <a:rPr lang="en-US" sz="2000" dirty="0" smtClean="0">
                <a:latin typeface="Wingdings" pitchFamily="2" charset="2"/>
                <a:ea typeface="ＭＳ Ｐゴシック" pitchFamily="34" charset="-128"/>
                <a:sym typeface="Wingdings" pitchFamily="2" charset="2"/>
              </a:rPr>
              <a:t></a:t>
            </a:r>
            <a:r>
              <a:rPr lang="en-US" sz="2000" dirty="0" smtClean="0">
                <a:ea typeface="ＭＳ Ｐゴシック" pitchFamily="34" charset="-128"/>
              </a:rPr>
              <a:t>total sum of squares = “explained” SS + “residual” SS</a:t>
            </a:r>
          </a:p>
          <a:p>
            <a:pPr>
              <a:spcAft>
                <a:spcPts val="3600"/>
              </a:spcAft>
              <a:buFontTx/>
              <a:buNone/>
            </a:pPr>
            <a:r>
              <a:rPr lang="en-US" sz="2000" i="1" dirty="0" smtClean="0">
                <a:ea typeface="ＭＳ Ｐゴシック" pitchFamily="34" charset="-128"/>
              </a:rPr>
              <a:t>Definition of 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:	 </a:t>
            </a:r>
            <a:r>
              <a:rPr lang="en-US" sz="2000" i="1" dirty="0" smtClean="0">
                <a:ea typeface="ＭＳ Ｐゴシック" pitchFamily="34" charset="-128"/>
              </a:rPr>
              <a:t>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 =         = </a:t>
            </a:r>
          </a:p>
          <a:p>
            <a:r>
              <a:rPr lang="en-US" sz="2000" i="1" dirty="0" smtClean="0">
                <a:ea typeface="ＭＳ Ｐゴシック" pitchFamily="34" charset="-128"/>
              </a:rPr>
              <a:t>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 = 0 means </a:t>
            </a:r>
            <a:r>
              <a:rPr lang="en-US" sz="2000" i="1" dirty="0" smtClean="0">
                <a:ea typeface="ＭＳ Ｐゴシック" pitchFamily="34" charset="-128"/>
              </a:rPr>
              <a:t>ESS</a:t>
            </a:r>
            <a:r>
              <a:rPr lang="en-US" sz="2000" dirty="0" smtClean="0">
                <a:ea typeface="ＭＳ Ｐゴシック" pitchFamily="34" charset="-128"/>
              </a:rPr>
              <a:t> = 0</a:t>
            </a:r>
          </a:p>
          <a:p>
            <a:r>
              <a:rPr lang="en-US" sz="2000" i="1" dirty="0" smtClean="0">
                <a:ea typeface="ＭＳ Ｐゴシック" pitchFamily="34" charset="-128"/>
              </a:rPr>
              <a:t>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 = 1 means </a:t>
            </a:r>
            <a:r>
              <a:rPr lang="en-US" sz="2000" i="1" dirty="0" smtClean="0">
                <a:ea typeface="ＭＳ Ｐゴシック" pitchFamily="34" charset="-128"/>
              </a:rPr>
              <a:t>ESS</a:t>
            </a:r>
            <a:r>
              <a:rPr lang="en-US" sz="2000" dirty="0" smtClean="0">
                <a:ea typeface="ＭＳ Ｐゴシック" pitchFamily="34" charset="-128"/>
              </a:rPr>
              <a:t> = </a:t>
            </a:r>
            <a:r>
              <a:rPr lang="en-US" sz="2000" i="1" dirty="0" smtClean="0">
                <a:ea typeface="ＭＳ Ｐゴシック" pitchFamily="34" charset="-128"/>
              </a:rPr>
              <a:t>TSS</a:t>
            </a:r>
            <a:endParaRPr lang="en-US" sz="2000" dirty="0" smtClean="0">
              <a:ea typeface="ＭＳ Ｐゴシック" pitchFamily="34" charset="-128"/>
            </a:endParaRPr>
          </a:p>
          <a:p>
            <a:r>
              <a:rPr lang="en-US" sz="2000" dirty="0" smtClean="0">
                <a:ea typeface="ＭＳ Ｐゴシック" pitchFamily="34" charset="-128"/>
              </a:rPr>
              <a:t>0 ≤ </a:t>
            </a:r>
            <a:r>
              <a:rPr lang="en-US" sz="2000" i="1" dirty="0" smtClean="0">
                <a:ea typeface="ＭＳ Ｐゴシック" pitchFamily="34" charset="-128"/>
              </a:rPr>
              <a:t>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 ≤ 1</a:t>
            </a:r>
          </a:p>
          <a:p>
            <a:r>
              <a:rPr lang="en-US" sz="2000" dirty="0" smtClean="0">
                <a:ea typeface="ＭＳ Ｐゴシック" pitchFamily="34" charset="-128"/>
              </a:rPr>
              <a:t>For regression with a single </a:t>
            </a:r>
            <a:r>
              <a:rPr lang="en-US" sz="2000" i="1" dirty="0" smtClean="0">
                <a:ea typeface="ＭＳ Ｐゴシック" pitchFamily="34" charset="-128"/>
              </a:rPr>
              <a:t>X</a:t>
            </a:r>
            <a:r>
              <a:rPr lang="en-US" sz="2000" dirty="0" smtClean="0">
                <a:ea typeface="ＭＳ Ｐゴシック" pitchFamily="34" charset="-128"/>
              </a:rPr>
              <a:t>, </a:t>
            </a:r>
            <a:r>
              <a:rPr lang="en-US" sz="2000" i="1" dirty="0" smtClean="0">
                <a:ea typeface="ＭＳ Ｐゴシック" pitchFamily="34" charset="-128"/>
              </a:rPr>
              <a:t>R</a:t>
            </a:r>
            <a:r>
              <a:rPr lang="en-US" sz="2000" baseline="30000" dirty="0" smtClean="0">
                <a:ea typeface="ＭＳ Ｐゴシック" pitchFamily="34" charset="-128"/>
              </a:rPr>
              <a:t>2</a:t>
            </a:r>
            <a:r>
              <a:rPr lang="en-US" sz="2000" dirty="0" smtClean="0">
                <a:ea typeface="ＭＳ Ｐゴシック" pitchFamily="34" charset="-128"/>
              </a:rPr>
              <a:t> = the square of the correlation coefficient between </a:t>
            </a:r>
            <a:r>
              <a:rPr lang="en-US" sz="2000" i="1" dirty="0" smtClean="0">
                <a:ea typeface="ＭＳ Ｐゴシック" pitchFamily="34" charset="-128"/>
              </a:rPr>
              <a:t>X</a:t>
            </a:r>
            <a:r>
              <a:rPr lang="en-US" sz="2000" dirty="0" smtClean="0">
                <a:ea typeface="ＭＳ Ｐゴシック" pitchFamily="34" charset="-128"/>
              </a:rPr>
              <a:t> and </a:t>
            </a:r>
            <a:r>
              <a:rPr lang="en-US" sz="2000" i="1" dirty="0" smtClean="0">
                <a:ea typeface="ＭＳ Ｐゴシック" pitchFamily="34" charset="-128"/>
              </a:rPr>
              <a:t>Y</a:t>
            </a:r>
          </a:p>
        </p:txBody>
      </p:sp>
      <p:graphicFrame>
        <p:nvGraphicFramePr>
          <p:cNvPr id="133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56085"/>
              </p:ext>
            </p:extLst>
          </p:nvPr>
        </p:nvGraphicFramePr>
        <p:xfrm>
          <a:off x="3275856" y="3573016"/>
          <a:ext cx="584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6" name="Equation" r:id="rId3" imgW="660400" imgH="825500" progId="Equation.DSMT4">
                  <p:embed/>
                </p:oleObj>
              </mc:Choice>
              <mc:Fallback>
                <p:oleObj name="Equation" r:id="rId3" imgW="6604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573016"/>
                        <a:ext cx="5842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405420"/>
              </p:ext>
            </p:extLst>
          </p:nvPr>
        </p:nvGraphicFramePr>
        <p:xfrm>
          <a:off x="3995936" y="3212976"/>
          <a:ext cx="132715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7" name="Equation" r:id="rId5" imgW="1676160" imgH="1777680" progId="Equation.DSMT4">
                  <p:embed/>
                </p:oleObj>
              </mc:Choice>
              <mc:Fallback>
                <p:oleObj name="Equation" r:id="rId5" imgW="167616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212976"/>
                        <a:ext cx="132715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9015"/>
              </p:ext>
            </p:extLst>
          </p:nvPr>
        </p:nvGraphicFramePr>
        <p:xfrm>
          <a:off x="4139952" y="2420888"/>
          <a:ext cx="330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8" name="Equation" r:id="rId7" imgW="330120" imgH="469800" progId="Equation.DSMT4">
                  <p:embed/>
                </p:oleObj>
              </mc:Choice>
              <mc:Fallback>
                <p:oleObj name="Equation" r:id="rId7" imgW="3301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20888"/>
                        <a:ext cx="330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39351"/>
              </p:ext>
            </p:extLst>
          </p:nvPr>
        </p:nvGraphicFramePr>
        <p:xfrm>
          <a:off x="5940152" y="2420888"/>
          <a:ext cx="342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9" name="Equation" r:id="rId9" imgW="342720" imgH="393480" progId="Equation.DSMT4">
                  <p:embed/>
                </p:oleObj>
              </mc:Choice>
              <mc:Fallback>
                <p:oleObj name="Equation" r:id="rId9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420888"/>
                        <a:ext cx="342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3220"/>
              </p:ext>
            </p:extLst>
          </p:nvPr>
        </p:nvGraphicFramePr>
        <p:xfrm>
          <a:off x="1331640" y="1844824"/>
          <a:ext cx="381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0" name="Equation" r:id="rId11" imgW="380880" imgH="469800" progId="Equation.DSMT4">
                  <p:embed/>
                </p:oleObj>
              </mc:Choice>
              <mc:Fallback>
                <p:oleObj name="Equation" r:id="rId11" imgW="380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844824"/>
                        <a:ext cx="381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38313"/>
              </p:ext>
            </p:extLst>
          </p:nvPr>
        </p:nvGraphicFramePr>
        <p:xfrm>
          <a:off x="1763688" y="1916832"/>
          <a:ext cx="342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1" name="Equation" r:id="rId13" imgW="342720" imgH="393480" progId="Equation.DSMT4">
                  <p:embed/>
                </p:oleObj>
              </mc:Choice>
              <mc:Fallback>
                <p:oleObj name="Equation" r:id="rId1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916832"/>
                        <a:ext cx="342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26353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7103</TotalTime>
  <Words>1553</Words>
  <Application>Microsoft Office PowerPoint</Application>
  <PresentationFormat>On-screen Show (4:3)</PresentationFormat>
  <Paragraphs>253</Paragraphs>
  <Slides>39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Blueprint</vt:lpstr>
      <vt:lpstr>Equation</vt:lpstr>
      <vt:lpstr>Linear Regression with One Regressor</vt:lpstr>
      <vt:lpstr>Simple Regression Model</vt:lpstr>
      <vt:lpstr>Simple Regression Model</vt:lpstr>
      <vt:lpstr>Population Values vs. Sample Values</vt:lpstr>
      <vt:lpstr>Population Values vs. Sample Values</vt:lpstr>
      <vt:lpstr>Algebraic Properties</vt:lpstr>
      <vt:lpstr>Algebraic Properties (precise)</vt:lpstr>
      <vt:lpstr>Goodness-of-Fit</vt:lpstr>
      <vt:lpstr>The regression R2 is the fraction of the sample variance of Yi “explained” by the regression.</vt:lpstr>
      <vt:lpstr>Goodness-of-Fit: example</vt:lpstr>
      <vt:lpstr>Goodness-of-Fit: example</vt:lpstr>
      <vt:lpstr>The Least Squares Assumptions </vt:lpstr>
      <vt:lpstr>Unbiasedness of OLS: Mean</vt:lpstr>
      <vt:lpstr>Unbiasedness of OLS: Variance</vt:lpstr>
      <vt:lpstr>Unbiasedness of OLS</vt:lpstr>
      <vt:lpstr>Assumptions for Unbiasedness</vt:lpstr>
      <vt:lpstr>Assumptions for Unbiasedness</vt:lpstr>
      <vt:lpstr>Assumptions for Unbiasedness</vt:lpstr>
      <vt:lpstr>Assumptions for Unbiasedness</vt:lpstr>
      <vt:lpstr>Assumptions for Unbiasedness</vt:lpstr>
      <vt:lpstr>Assumptions for Unbiasedness</vt:lpstr>
      <vt:lpstr>Unbiasedness</vt:lpstr>
      <vt:lpstr>Unbiasedness</vt:lpstr>
      <vt:lpstr>Unbiasedness</vt:lpstr>
      <vt:lpstr>Unbiasedness</vt:lpstr>
      <vt:lpstr>Unbiasedness</vt:lpstr>
      <vt:lpstr>Variance of the OLS Estimators</vt:lpstr>
      <vt:lpstr>Variance of the OLS Estimators</vt:lpstr>
      <vt:lpstr>Variance of OLS (cont)</vt:lpstr>
      <vt:lpstr>PowerPoint Presentation</vt:lpstr>
      <vt:lpstr>PowerPoint Presentation</vt:lpstr>
      <vt:lpstr>Variance of OLS (cont)</vt:lpstr>
      <vt:lpstr>Variance of OLS (cont)</vt:lpstr>
      <vt:lpstr>Variance of OLS Summary</vt:lpstr>
      <vt:lpstr>Summary</vt:lpstr>
      <vt:lpstr>Remark Estimating the Error Variance</vt:lpstr>
      <vt:lpstr>Error Variance Estimate (cont)</vt:lpstr>
      <vt:lpstr>Error Variance Estimate (cont)</vt:lpstr>
      <vt:lpstr>Best Linear Unbiased Estimator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Probability and Statistics</dc:title>
  <dc:creator>Patricia M. Anderson</dc:creator>
  <cp:lastModifiedBy>Ali Fakih</cp:lastModifiedBy>
  <cp:revision>200</cp:revision>
  <cp:lastPrinted>1601-01-01T00:00:00Z</cp:lastPrinted>
  <dcterms:created xsi:type="dcterms:W3CDTF">1999-10-02T17:37:41Z</dcterms:created>
  <dcterms:modified xsi:type="dcterms:W3CDTF">2013-10-09T06:43:53Z</dcterms:modified>
</cp:coreProperties>
</file>